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Overview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By the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6587" y="2194560"/>
            <a:ext cx="2057400" cy="2743200"/>
          </a:xfrm>
          <a:prstGeom prst="roundRect">
            <a:avLst>
              <a:gd name="adj" fmla="val 5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542135" y="2560320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6587" y="2880360"/>
            <a:ext cx="205740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5200" b="1" i="0">
                <a:solidFill>
                  <a:srgbClr val="003366"/>
                </a:solidFill>
                <a:latin typeface="Arial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6315" y="4023360"/>
            <a:ext cx="1837944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0" i="0">
                <a:solidFill>
                  <a:srgbClr val="8A93A3"/>
                </a:solidFill>
                <a:latin typeface="Arial"/>
              </a:rPr>
              <a:t>Main phases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6867" y="2194560"/>
            <a:ext cx="2057400" cy="2743200"/>
          </a:xfrm>
          <a:prstGeom prst="roundRect">
            <a:avLst>
              <a:gd name="adj" fmla="val 5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782415" y="2560320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26867" y="2880360"/>
            <a:ext cx="205740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5200" b="1" i="0">
                <a:solidFill>
                  <a:srgbClr val="003366"/>
                </a:solidFill>
                <a:latin typeface="Arial"/>
              </a:rPr>
              <a:t>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6595" y="4023360"/>
            <a:ext cx="1837944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0" i="0">
                <a:solidFill>
                  <a:srgbClr val="8A93A3"/>
                </a:solidFill>
                <a:latin typeface="Arial"/>
              </a:rPr>
              <a:t>Analysis checkpoints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67147" y="2194560"/>
            <a:ext cx="2057400" cy="2743200"/>
          </a:xfrm>
          <a:prstGeom prst="roundRect">
            <a:avLst>
              <a:gd name="adj" fmla="val 5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022695" y="2560320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67147" y="2880360"/>
            <a:ext cx="205740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5200" b="1" i="0">
                <a:solidFill>
                  <a:srgbClr val="003366"/>
                </a:solidFill>
                <a:latin typeface="Arial"/>
              </a:rPr>
              <a:t>12+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76875" y="4023360"/>
            <a:ext cx="1837944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0" i="0">
                <a:solidFill>
                  <a:srgbClr val="8A93A3"/>
                </a:solidFill>
                <a:latin typeface="Arial"/>
              </a:rPr>
              <a:t>Method agents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7427" y="2194560"/>
            <a:ext cx="2057400" cy="2743200"/>
          </a:xfrm>
          <a:prstGeom prst="roundRect">
            <a:avLst>
              <a:gd name="adj" fmla="val 5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62975" y="2560320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07427" y="2880360"/>
            <a:ext cx="205740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5200" b="1" i="0">
                <a:solidFill>
                  <a:srgbClr val="003366"/>
                </a:solidFill>
                <a:latin typeface="Arial"/>
              </a:rPr>
              <a:t>10+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17155" y="4023360"/>
            <a:ext cx="1837944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0" i="0">
                <a:solidFill>
                  <a:srgbClr val="8A93A3"/>
                </a:solidFill>
                <a:latin typeface="Arial"/>
              </a:rPr>
              <a:t>Quality gates &amp; tests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47707" y="2194560"/>
            <a:ext cx="2057400" cy="2743200"/>
          </a:xfrm>
          <a:prstGeom prst="roundRect">
            <a:avLst>
              <a:gd name="adj" fmla="val 5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503255" y="2560320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47707" y="2880360"/>
            <a:ext cx="205740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5200" b="1" i="0">
                <a:solidFill>
                  <a:srgbClr val="003366"/>
                </a:solidFill>
                <a:latin typeface="Arial"/>
              </a:rPr>
              <a:t>27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57435" y="4023360"/>
            <a:ext cx="1837944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0" i="0">
                <a:solidFill>
                  <a:srgbClr val="8A93A3"/>
                </a:solidFill>
                <a:latin typeface="Arial"/>
              </a:rPr>
              <a:t>Report templates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Ecosystem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What each part does, how they connect, and how to use each one alone. Start here.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Delphi ecosystem is three products that form one pipeline but also work apart: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(DPE) Delphi Planning Ecosystem (DPE) — the research design: orientation, phenomenon, panel and question architecture.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Facilitation (Pronoia) Pronoia, descriptive facilitation — running the panel: rounds, dialogue, the pause, and descriptive reports.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Analysis (DAE) Delphi Analysis Ecosystem (DAE), interpretive analysis — in-depth analysis of the collected data under quality gates and human review.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pipeline runs as handoffs: Planning → Facilitation (Pronoia) → Interpretive analysis (DAE). Each part can also be used on its own.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Getting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Type metodix (in Claude Code /metodix) — it opens the Metodix start menu and routes you to the right part of the ecosystem (planning · pre-analysis · DAE analysis · single method · resume). Everything begins there.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What do you want to do?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Three levels: operate → delegate →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You don't move up a level by gathering more knowledge — you move up by ceasing to do something by hand. That is the through-line of these guides: each part makes visible the one next line whose crossing actually raises your level — not "here is every feature".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methodological guardrail stays. Delegation does not mean losing control: AI suggestions are drafts (they require an audit), interpretation happens in DAE under quality gates, and a panelist's speech/dictation is edited before sending. The arc runs operate → delegate → system, not human out of the loop.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Descriptive vs. interpretive — a key boundary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most methodologically important boundary runs between Pronoia and DAE: A Pronoia report is not an analysis — it is the source material for one.…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/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Facilitation (Pronoia)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Analysis (DAE)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Role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Descriptive facilitation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Interpretive analysis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Question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What did the panel say and how did views move?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What does it mean?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Output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Distributions, central tendencies, consensus/dissensus, arguments as-is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Theming, scenarios, causal layers, synthesis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Authority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Source material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Methodological interpretive authority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Where to go next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9808" y="163677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2704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As a designer → Planning (DPE) (orientation, panel, questions)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64808" y="163677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20840" y="152704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As a facilitator → Facilitation (Pronoia) (rounds, dialogue, reports)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01752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9808" y="323697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12724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As an analyst → Analysis (DAE) (CP-0…CP-20, quality gates)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01752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64808" y="323697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0840" y="312724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For the whole picture → Integration guide (handoffs end-to-end)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