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3366"/>
        </a:solidFill>
        <a:effectLst/>
      </p:bgPr>
    </p:bg>
    <p:spTree>
      <p:nvGrpSpPr>
        <p:cNvPr id="1" name=""/>
        <p:cNvGrpSpPr/>
        <p:nvPr/>
      </p:nvGrpSpPr>
      <p:grpSpPr/>
      <p:sp>
        <p:nvSpPr>
          <p:cNvPr id="2" name="Oval 1"/>
          <p:cNvSpPr/>
          <p:nvPr/>
        </p:nvSpPr>
        <p:spPr>
          <a:xfrm>
            <a:off x="8778240" y="-1097280"/>
            <a:ext cx="4937760" cy="4937760"/>
          </a:xfrm>
          <a:prstGeom prst="ellipse">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778240" y="-1097280"/>
            <a:ext cx="4937760" cy="4937760"/>
          </a:xfrm>
          <a:prstGeom prst="rect">
            <a:avLst/>
          </a:prstGeom>
          <a:noFill/>
        </p:spPr>
        <p:txBody>
          <a:bodyPr wrap="square" anchor="ctr" lIns="45720" rIns="45720" tIns="18288" bIns="18288">
            <a:spAutoFit/>
          </a:bodyPr>
          <a:lstStyle/>
          <a:p>
            <a:pPr algn="ctr"/>
            <a:r>
              <a:rPr sz="15000" b="1" i="0">
                <a:solidFill>
                  <a:srgbClr val="164C86"/>
                </a:solidFill>
                <a:latin typeface="Arial"/>
              </a:rPr>
              <a:t>★</a:t>
            </a:r>
          </a:p>
        </p:txBody>
      </p:sp>
      <p:sp>
        <p:nvSpPr>
          <p:cNvPr id="4" name="TextBox 3"/>
          <p:cNvSpPr txBox="1"/>
          <p:nvPr/>
        </p:nvSpPr>
        <p:spPr>
          <a:xfrm>
            <a:off x="822960" y="2103120"/>
            <a:ext cx="7680960" cy="2743200"/>
          </a:xfrm>
          <a:prstGeom prst="rect">
            <a:avLst/>
          </a:prstGeom>
          <a:noFill/>
        </p:spPr>
        <p:txBody>
          <a:bodyPr wrap="square" lIns="45720" rIns="45720" tIns="18288" bIns="18288">
            <a:spAutoFit/>
          </a:bodyPr>
          <a:lstStyle/>
          <a:p>
            <a:r>
              <a:rPr sz="1300" b="1" i="0">
                <a:solidFill>
                  <a:srgbClr val="FF9900"/>
                </a:solidFill>
                <a:latin typeface="Arial"/>
              </a:rPr>
              <a:t>USER GUIDE</a:t>
            </a:r>
          </a:p>
          <a:p>
            <a:r>
              <a:rPr sz="4000" b="1" i="0">
                <a:solidFill>
                  <a:srgbClr val="FFFFFF"/>
                </a:solidFill>
                <a:latin typeface="Arial"/>
              </a:rPr>
              <a:t>Reference</a:t>
            </a:r>
          </a:p>
          <a:p>
            <a:r>
              <a:rPr sz="1600" b="0" i="0">
                <a:solidFill>
                  <a:srgbClr val="CFDDEE"/>
                </a:solidFill>
                <a:latin typeface="Arial"/>
              </a:rPr>
              <a:t>Delphi ecosystem — user guides</a:t>
            </a:r>
          </a:p>
        </p:txBody>
      </p:sp>
      <p:sp>
        <p:nvSpPr>
          <p:cNvPr id="5" name="TextBox 4"/>
          <p:cNvSpPr txBox="1"/>
          <p:nvPr/>
        </p:nvSpPr>
        <p:spPr>
          <a:xfrm>
            <a:off x="822960" y="5760720"/>
            <a:ext cx="10058400" cy="640080"/>
          </a:xfrm>
          <a:prstGeom prst="rect">
            <a:avLst/>
          </a:prstGeom>
          <a:noFill/>
        </p:spPr>
        <p:txBody>
          <a:bodyPr wrap="square" lIns="45720" rIns="45720" tIns="18288" bIns="18288">
            <a:spAutoFit/>
          </a:bodyPr>
          <a:lstStyle/>
          <a:p>
            <a:r>
              <a:rPr sz="1200" b="0" i="0">
                <a:solidFill>
                  <a:srgbClr val="BCD3EA"/>
                </a:solidFill>
                <a:latin typeface="Arial"/>
              </a:rPr>
              <a:t>English · Version 1.0 · 2026-09-24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Glossary</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ecosystem's key terms in one place.</a:t>
            </a:r>
          </a:p>
          <a:p>
            <a:pPr>
              <a:spcAft>
                <a:spcPts val="900"/>
              </a:spcAft>
            </a:pPr>
            <a:r>
              <a:rPr sz="1400" b="0" i="0">
                <a:solidFill>
                  <a:srgbClr val="222833"/>
                </a:solidFill>
                <a:latin typeface="Arial"/>
              </a:rPr>
              <a:t>Planning (DPE) Facilitation (Pronoia) Analysis (DAE)</a:t>
            </a:r>
          </a:p>
          <a:p>
            <a:pPr>
              <a:spcAft>
                <a:spcPts val="900"/>
              </a:spcAft>
            </a:pPr>
            <a:r>
              <a:rPr sz="1400" b="0" i="0">
                <a:solidFill>
                  <a:srgbClr val="222833"/>
                </a:solidFill>
                <a:latin typeface="Arial"/>
              </a:rPr>
              <a:t>Abductive thesis — an open, exploratory thesis (E orientation): what is emerging.</a:t>
            </a:r>
          </a:p>
          <a:p>
            <a:pPr>
              <a:spcAft>
                <a:spcPts val="900"/>
              </a:spcAft>
            </a:pPr>
            <a:r>
              <a:rPr sz="1400" b="0" i="0">
                <a:solidFill>
                  <a:srgbClr val="222833"/>
                </a:solidFill>
                <a:latin typeface="Arial"/>
              </a:rPr>
              <a:t>Argument Delphi — a variation: dialectical theses and dialogue over rounds; aims at dissensus — maps tensions and reasoning (lead indicator CDI). The same process and phases as Classic Delphi.</a:t>
            </a:r>
          </a:p>
          <a:p>
            <a:pPr>
              <a:spcAft>
                <a:spcPts val="900"/>
              </a:spcAft>
            </a:pPr>
            <a:r>
              <a:rPr sz="1400" b="0" i="0">
                <a:solidFill>
                  <a:srgbClr val="222833"/>
                </a:solidFill>
                <a:latin typeface="Arial"/>
              </a:rPr>
              <a:t>Argument Simulator (Route B) — generator of synthetic, orientation-aware arguments when no real panel exists.</a:t>
            </a:r>
          </a:p>
          <a:p>
            <a:pPr>
              <a:spcAft>
                <a:spcPts val="900"/>
              </a:spcAft>
            </a:pPr>
            <a:r>
              <a:rPr sz="1400" b="0" i="0">
                <a:solidFill>
                  <a:srgbClr val="222833"/>
                </a:solidFill>
                <a:latin typeface="Arial"/>
              </a:rPr>
              <a:t>Barometer Delphi — a variation: the same theses rated from one time to the next, wave by wave; change over time is the finding (BCI). The only variation in which a thesis can be retired.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Frequently asked questions (FAQ)</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The most common questions about the ecosystem and how to use it.</a:t>
            </a:r>
          </a:p>
          <a:p>
            <a:pPr>
              <a:spcAft>
                <a:spcPts val="900"/>
              </a:spcAft>
            </a:pPr>
            <a:r>
              <a:rPr sz="1400" b="0" i="0">
                <a:solidFill>
                  <a:srgbClr val="222833"/>
                </a:solidFill>
                <a:latin typeface="Arial"/>
              </a:rPr>
              <a:t>Can I use just one part of the ecosystem?</a:t>
            </a:r>
          </a:p>
          <a:p>
            <a:pPr>
              <a:spcAft>
                <a:spcPts val="900"/>
              </a:spcAft>
            </a:pPr>
            <a:r>
              <a:rPr sz="1400" b="0" i="0">
                <a:solidFill>
                  <a:srgbClr val="222833"/>
                </a:solidFill>
                <a:latin typeface="Arial"/>
              </a:rPr>
              <a:t>Yes. The three products work together as a pipeline but also apart: you can produce only a design (DPE), run Pronoia without DAE (descriptive reports), or analyse an existing dataset with DAE. The handoffs join the parts when you use them in sequence.</a:t>
            </a:r>
          </a:p>
          <a:p>
            <a:pPr>
              <a:spcAft>
                <a:spcPts val="900"/>
              </a:spcAft>
            </a:pPr>
            <a:r>
              <a:rPr sz="1400" b="0" i="0">
                <a:solidFill>
                  <a:srgbClr val="222833"/>
                </a:solidFill>
                <a:latin typeface="Arial"/>
              </a:rPr>
              <a:t>What is the difference between Pronoia and DAE?</a:t>
            </a:r>
          </a:p>
          <a:p>
            <a:pPr>
              <a:spcAft>
                <a:spcPts val="900"/>
              </a:spcAft>
            </a:pPr>
            <a:r>
              <a:rPr sz="1400" b="0" i="0">
                <a:solidFill>
                  <a:srgbClr val="222833"/>
                </a:solidFill>
                <a:latin typeface="Arial"/>
              </a:rPr>
              <a:t>Pronoia is descriptive (what the panel said and how views moved). DAE is interpretive (what it means), under quality gates and human review. A Pronoia report is DAE's source material, not an analysis.</a:t>
            </a:r>
          </a:p>
          <a:p>
            <a:pPr>
              <a:spcAft>
                <a:spcPts val="900"/>
              </a:spcAft>
            </a:pPr>
            <a:r>
              <a:rPr sz="1400" b="0" i="0">
                <a:solidFill>
                  <a:srgbClr val="222833"/>
                </a:solidFill>
                <a:latin typeface="Arial"/>
              </a:rPr>
              <a:t>Do I need DAE to get results?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Role quick-guides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One-page entry points for three roles: researcher, facilitator, developer-partner.</a:t>
            </a:r>
          </a:p>
          <a:p>
            <a:pPr>
              <a:spcAft>
                <a:spcPts val="900"/>
              </a:spcAft>
            </a:pPr>
            <a:r>
              <a:rPr sz="1400" b="0" i="0">
                <a:solidFill>
                  <a:srgbClr val="222833"/>
                </a:solidFill>
                <a:latin typeface="Arial"/>
              </a:rPr>
              <a:t>Short entry points: where to start, the most important guides, and the one next line whose crossing raises your level.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Researcher / designer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Planning (DPE)</a:t>
            </a:r>
          </a:p>
          <a:p>
            <a:pPr>
              <a:spcAft>
                <a:spcPts val="900"/>
              </a:spcAft>
            </a:pPr>
            <a:r>
              <a:rPr sz="1400" b="0" i="0">
                <a:solidFill>
                  <a:srgbClr val="222833"/>
                </a:solidFill>
                <a:latin typeface="Arial"/>
              </a:rPr>
              <a:t>Your job: the research design — orientation, phenomenon, panel, questions.</a:t>
            </a:r>
          </a:p>
          <a:p>
            <a:pPr>
              <a:spcAft>
                <a:spcPts val="900"/>
              </a:spcAft>
            </a:pPr>
            <a:r>
              <a:rPr sz="1400" b="0" i="0">
                <a:solidFill>
                  <a:srgbClr val="222833"/>
                </a:solidFill>
                <a:latin typeface="Arial"/>
              </a:rPr>
              <a:t>Start: Orientation, variation and question architecture → Building the panel.</a:t>
            </a:r>
          </a:p>
          <a:p>
            <a:pPr>
              <a:spcAft>
                <a:spcPts val="900"/>
              </a:spcAft>
            </a:pPr>
            <a:r>
              <a:rPr sz="1400" b="0" i="0">
                <a:solidFill>
                  <a:srgbClr val="222833"/>
                </a:solidFill>
                <a:latin typeface="Arial"/>
              </a:rPr>
              <a:t>Next line: from assembling a single study → the Planning Handoff pipeline that seeds Pronoia without rebuilding.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Facilitator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Facilitation (Pronoia)</a:t>
            </a:r>
          </a:p>
          <a:p>
            <a:pPr>
              <a:spcAft>
                <a:spcPts val="900"/>
              </a:spcAft>
            </a:pPr>
            <a:r>
              <a:rPr sz="1400" b="0" i="0">
                <a:solidFill>
                  <a:srgbClr val="222833"/>
                </a:solidFill>
                <a:latin typeface="Arial"/>
              </a:rPr>
              <a:t>Your job: running Pronoia — Round 0, rounds, dialogue, anonymity, reports.</a:t>
            </a:r>
          </a:p>
          <a:p>
            <a:pPr>
              <a:spcAft>
                <a:spcPts val="900"/>
              </a:spcAft>
            </a:pPr>
            <a:r>
              <a:rPr sz="1400" b="0" i="0">
                <a:solidFill>
                  <a:srgbClr val="222833"/>
                </a:solidFill>
                <a:latin typeface="Arial"/>
              </a:rPr>
              <a:t>Start: The iterative process → Anonymity. Whole picture: Integration guide.</a:t>
            </a:r>
          </a:p>
          <a:p>
            <a:pPr>
              <a:spcAft>
                <a:spcPts val="900"/>
              </a:spcAft>
            </a:pPr>
            <a:r>
              <a:rPr sz="1400" b="0" i="0">
                <a:solidFill>
                  <a:srgbClr val="222833"/>
                </a:solidFill>
                <a:latin typeface="Arial"/>
              </a:rPr>
              <a:t>Next line: from building each round by hand → let PIRE suggest the between-round operations (you confirm); from reading descriptive reports → hand a round to DAE for interpretation.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Developer-partner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Analysis (DAE)</a:t>
            </a:r>
          </a:p>
          <a:p>
            <a:pPr>
              <a:spcAft>
                <a:spcPts val="900"/>
              </a:spcAft>
            </a:pPr>
            <a:r>
              <a:rPr sz="1400" b="0" i="0">
                <a:solidFill>
                  <a:srgbClr val="222833"/>
                </a:solidFill>
                <a:latin typeface="Arial"/>
              </a:rPr>
              <a:t>Your job: integration, handoffs, MCP/plugins, installation.</a:t>
            </a:r>
          </a:p>
          <a:p>
            <a:pPr>
              <a:spcAft>
                <a:spcPts val="900"/>
              </a:spcAft>
            </a:pPr>
            <a:r>
              <a:rPr sz="1400" b="0" i="0">
                <a:solidFill>
                  <a:srgbClr val="222833"/>
                </a:solidFill>
                <a:latin typeface="Arial"/>
              </a:rPr>
              <a:t>Start: Integration guide (handoff schemas) → DAE pipeline → Anonymity: data model.</a:t>
            </a:r>
          </a:p>
          <a:p>
            <a:pPr>
              <a:spcAft>
                <a:spcPts val="900"/>
              </a:spcAft>
            </a:pPr>
            <a:r>
              <a:rPr sz="1400" b="0" i="0">
                <a:solidFill>
                  <a:srgbClr val="222833"/>
                </a:solidFill>
                <a:latin typeface="Arial"/>
              </a:rPr>
              <a:t>Next line: from handling individual transfers → the handoff contracts (Planning Handoff Package, export contract) that downstream verifies automatically — a malformed dataset cannot slip through.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Panelist</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Facilitation (Pronoia)</a:t>
            </a:r>
          </a:p>
          <a:p>
            <a:pPr>
              <a:spcAft>
                <a:spcPts val="900"/>
              </a:spcAft>
            </a:pPr>
            <a:r>
              <a:rPr sz="1400" b="0" i="0">
                <a:solidFill>
                  <a:srgbClr val="222833"/>
                </a:solidFill>
                <a:latin typeface="Arial"/>
              </a:rPr>
              <a:t>Your role: you take part in the panel — answer the theses, read others' reasoning and revise your position.</a:t>
            </a:r>
          </a:p>
          <a:p>
            <a:pPr>
              <a:spcAft>
                <a:spcPts val="900"/>
              </a:spcAft>
            </a:pPr>
            <a:r>
              <a:rPr sz="1400" b="0" i="0">
                <a:solidFill>
                  <a:srgbClr val="222833"/>
                </a:solidFill>
                <a:latin typeface="Arial"/>
              </a:rPr>
              <a:t>What you need to know: you answer independently first (others' answers are hidden until you commit), then you see an anonymized picture of the panel and can comment and update. You are anonymous to others under a pseudonym (e.g. Aurora); the facilitator may see your identity unless blind mode is on. AI panelists are always labelled "AI". The Home view shows a "since your last visit" digest — come back to see how the panel moved.</a:t>
            </a:r>
          </a:p>
          <a:p>
            <a:pPr>
              <a:spcAft>
                <a:spcPts val="900"/>
              </a:spcAft>
            </a:pPr>
            <a:r>
              <a:rPr sz="1400" b="0" i="0">
                <a:solidFill>
                  <a:srgbClr val="222833"/>
                </a:solidFill>
                <a:latin typeface="Arial"/>
              </a:rPr>
              <a:t>Next line: from a one-shot answer → coming back to revise: Delphi's value comes from reconsidering in light of others' reasoning.</a:t>
            </a:r>
          </a:p>
          <a:p>
            <a:pPr>
              <a:spcAft>
                <a:spcPts val="900"/>
              </a:spcAft>
            </a:pPr>
            <a:r>
              <a:rPr sz="1400" b="0" i="0">
                <a:solidFill>
                  <a:srgbClr val="222833"/>
                </a:solidFill>
                <a:latin typeface="Arial"/>
              </a:rPr>
              <a:t>→ A light participation guide is also in the app's in-app help.</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Decision-maker / stakeholder</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Analysis (DAE)</a:t>
            </a:r>
          </a:p>
          <a:p>
            <a:pPr>
              <a:spcAft>
                <a:spcPts val="900"/>
              </a:spcAft>
            </a:pPr>
            <a:r>
              <a:rPr sz="1400" b="0" i="0">
                <a:solidFill>
                  <a:srgbClr val="222833"/>
                </a:solidFill>
                <a:latin typeface="Arial"/>
              </a:rPr>
              <a:t>Your role: you read the results and reports to support decisions — you don't run the study yourself.</a:t>
            </a:r>
          </a:p>
          <a:p>
            <a:pPr>
              <a:spcAft>
                <a:spcPts val="900"/>
              </a:spcAft>
            </a:pPr>
            <a:r>
              <a:rPr sz="1400" b="0" i="0">
                <a:solidFill>
                  <a:srgbClr val="222833"/>
                </a:solidFill>
                <a:latin typeface="Arial"/>
              </a:rPr>
              <a:t>What you need to know: distinguish descriptive from interpretive. A Pronoia report tells you what the panel said and how views moved (distributions, consensus/dissensus, arguments) — it is source material. A DAE report interprets: themes, scenarios, synthesis under quality gates. Dissensus is a result, not a failure: stable disagreement signals a real tension. Scenarios are alternative paths, not forecasts.</a:t>
            </a:r>
          </a:p>
          <a:p>
            <a:pPr>
              <a:spcAft>
                <a:spcPts val="900"/>
              </a:spcAft>
            </a:pPr>
            <a:r>
              <a:rPr sz="1400" b="0" i="0">
                <a:solidFill>
                  <a:srgbClr val="222833"/>
                </a:solidFill>
                <a:latin typeface="Arial"/>
              </a:rPr>
              <a:t>Next line: from reading a single figure → ask what is description and what is interpretation, and what a conclusion rests on (data provenance).</a:t>
            </a:r>
          </a:p>
          <a:p>
            <a:pPr>
              <a:spcAft>
                <a:spcPts val="900"/>
              </a:spcAft>
            </a:pPr>
            <a:r>
              <a:rPr sz="1400" b="0" i="0">
                <a:solidFill>
                  <a:srgbClr val="222833"/>
                </a:solidFill>
                <a:latin typeface="Arial"/>
              </a:rPr>
              <a:t>Start: Overview (descriptive vs. interpretive) → DAE guide (outputs).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Slides and deep dive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Rounded Rectangle 4"/>
          <p:cNvSpPr/>
          <p:nvPr/>
        </p:nvSpPr>
        <p:spPr>
          <a:xfrm>
            <a:off x="8458200" y="1417320"/>
            <a:ext cx="3200400" cy="4892040"/>
          </a:xfrm>
          <a:prstGeom prst="roundRect">
            <a:avLst>
              <a:gd name="adj" fmla="val 4000"/>
            </a:avLst>
          </a:prstGeom>
          <a:solidFill>
            <a:srgbClr val="0B3F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1000" b="1" i="0">
                <a:solidFill>
                  <a:srgbClr val="164C86"/>
                </a:solidFill>
                <a:latin typeface="Arial"/>
              </a:rPr>
              <a:t>★</a:t>
            </a:r>
          </a:p>
        </p:txBody>
      </p:sp>
      <p:sp>
        <p:nvSpPr>
          <p:cNvPr id="6" name="TextBox 5"/>
          <p:cNvSpPr txBox="1"/>
          <p:nvPr/>
        </p:nvSpPr>
        <p:spPr>
          <a:xfrm>
            <a:off x="548640" y="1417320"/>
            <a:ext cx="7635240" cy="4892040"/>
          </a:xfrm>
          <a:prstGeom prst="rect">
            <a:avLst/>
          </a:prstGeom>
          <a:noFill/>
        </p:spPr>
        <p:txBody>
          <a:bodyPr wrap="square" lIns="45720" rIns="45720" tIns="18288" bIns="18288">
            <a:spAutoFit/>
          </a:bodyPr>
          <a:lstStyle/>
          <a:p>
            <a:pPr>
              <a:spcAft>
                <a:spcPts val="900"/>
              </a:spcAft>
            </a:pPr>
            <a:r>
              <a:rPr sz="1400" b="0" i="0">
                <a:solidFill>
                  <a:srgbClr val="222833"/>
                </a:solidFill>
                <a:latin typeface="Arial"/>
              </a:rPr>
              <a:t>Presentation slides are generated from the same source as the guides (per section + whole) — always current. Plus one worked example.</a:t>
            </a:r>
          </a:p>
          <a:p>
            <a:pPr>
              <a:spcAft>
                <a:spcPts val="900"/>
              </a:spcAft>
            </a:pPr>
            <a:r>
              <a:rPr sz="1400" b="0" i="0">
                <a:solidFill>
                  <a:srgbClr val="222833"/>
                </a:solidFill>
                <a:latin typeface="Arial"/>
              </a:rPr>
              <a:t>Planning (DPE) Facilitation (Pronoia) Analysis (DAE)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Presentation slides</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The slides are generated from the same markdown source as these guides — in one build, as reveal.js decks. They are always in sync with the guides,…</a:t>
            </a:r>
          </a:p>
        </p:txBody>
      </p:sp>
      <p:graphicFrame>
        <p:nvGraphicFramePr>
          <p:cNvPr id="6" name="Table 5"/>
          <p:cNvGraphicFramePr>
            <a:graphicFrameLocks noGrp="1"/>
          </p:cNvGraphicFramePr>
          <p:nvPr/>
        </p:nvGraphicFramePr>
        <p:xfrm>
          <a:off x="548640" y="1965960"/>
          <a:ext cx="11064240" cy="1152144"/>
        </p:xfrm>
        <a:graphic>
          <a:graphicData uri="http://schemas.openxmlformats.org/drawingml/2006/table">
            <a:tbl>
              <a:tblPr firstRow="1" bandRow="1">
                <a:tableStyleId>{5C22544A-7EE6-4342-B048-85BDC9FD1C3A}</a:tableStyleId>
              </a:tblPr>
              <a:tblGrid>
                <a:gridCol w="5532120"/>
                <a:gridCol w="5532120"/>
              </a:tblGrid>
              <a:tr h="384048">
                <a:tc>
                  <a:txBody>
                    <a:bodyPr/>
                    <a:lstStyle/>
                    <a:p>
                      <a:r>
                        <a:rPr sz="1000" b="1">
                          <a:solidFill>
                            <a:srgbClr val="FFFFFF"/>
                          </a:solidFill>
                          <a:latin typeface="Arial"/>
                        </a:rPr>
                        <a:t>Section</a:t>
                      </a:r>
                    </a:p>
                  </a:txBody>
                  <a:tcPr>
                    <a:solidFill>
                      <a:srgbClr val="003366"/>
                    </a:solidFill>
                  </a:tcPr>
                </a:tc>
                <a:tc>
                  <a:txBody>
                    <a:bodyPr/>
                    <a:lstStyle/>
                    <a:p>
                      <a:r>
                        <a:rPr sz="1000" b="1">
                          <a:solidFill>
                            <a:srgbClr val="FFFFFF"/>
                          </a:solidFill>
                          <a:latin typeface="Arial"/>
                        </a:rPr>
                        <a:t>Slides</a:t>
                      </a:r>
                    </a:p>
                  </a:txBody>
                  <a:tcPr>
                    <a:solidFill>
                      <a:srgbClr val="003366"/>
                    </a:solidFill>
                  </a:tcPr>
                </a:tc>
              </a:tr>
              <a:tr h="384048">
                <a:tc>
                  <a:txBody>
                    <a:bodyPr/>
                    <a:lstStyle/>
                    <a:p>
                      <a:r>
                        <a:rPr sz="1000" b="0">
                          <a:solidFill>
                            <a:srgbClr val="222833"/>
                          </a:solidFill>
                          <a:latin typeface="Arial"/>
                        </a:rPr>
                        <a:t>Whole guide</a:t>
                      </a:r>
                    </a:p>
                  </a:txBody>
                  <a:tcPr>
                    <a:solidFill>
                      <a:srgbClr val="F1F5FB"/>
                    </a:solidFill>
                  </a:tcPr>
                </a:tc>
                <a:tc>
                  <a:txBody>
                    <a:bodyPr/>
                    <a:lstStyle/>
                    <a:p>
                      <a:r>
                        <a:rPr sz="1000" b="0">
                          <a:solidFill>
                            <a:srgbClr val="222833"/>
                          </a:solidFill>
                          <a:latin typeface="Arial"/>
                        </a:rPr>
                        <a:t>Slides</a:t>
                      </a:r>
                    </a:p>
                  </a:txBody>
                  <a:tcPr>
                    <a:solidFill>
                      <a:srgbClr val="F1F5FB"/>
                    </a:solidFill>
                  </a:tcPr>
                </a:tc>
              </a:tr>
              <a:tr h="384048">
                <a:tc>
                  <a:txBody>
                    <a:bodyPr/>
                    <a:lstStyle/>
                    <a:p>
                      <a:r>
                        <a:rPr sz="1000" b="0">
                          <a:solidFill>
                            <a:srgbClr val="222833"/>
                          </a:solidFill>
                          <a:latin typeface="Arial"/>
                        </a:rPr>
                        <a:t>Reference</a:t>
                      </a:r>
                    </a:p>
                  </a:txBody>
                  <a:tcPr>
                    <a:solidFill>
                      <a:srgbClr val="FFFFFF"/>
                    </a:solidFill>
                  </a:tcPr>
                </a:tc>
                <a:tc>
                  <a:txBody>
                    <a:bodyPr/>
                    <a:lstStyle/>
                    <a:p>
                      <a:r>
                        <a:rPr sz="1000" b="0">
                          <a:solidFill>
                            <a:srgbClr val="222833"/>
                          </a:solidFill>
                          <a:latin typeface="Arial"/>
                        </a:rPr>
                        <a:t>Slides</a:t>
                      </a:r>
                    </a:p>
                  </a:txBody>
                  <a:tcPr>
                    <a:solidFill>
                      <a:srgbClr val="FFFFFF"/>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502920" y="457200"/>
            <a:ext cx="566928" cy="566928"/>
          </a:xfrm>
          <a:prstGeom prst="ellipse">
            <a:avLst/>
          </a:prstGeom>
          <a:solidFill>
            <a:srgbClr val="003366"/>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r>
              <a:rPr sz="2000" b="1" i="0">
                <a:solidFill>
                  <a:srgbClr val="FFFFFF"/>
                </a:solidFill>
                <a:latin typeface="Arial"/>
              </a:rPr>
              <a:t>★</a:t>
            </a:r>
          </a:p>
        </p:txBody>
      </p:sp>
      <p:sp>
        <p:nvSpPr>
          <p:cNvPr id="3" name="TextBox 2"/>
          <p:cNvSpPr txBox="1"/>
          <p:nvPr/>
        </p:nvSpPr>
        <p:spPr>
          <a:xfrm>
            <a:off x="1234440" y="457200"/>
            <a:ext cx="10424160" cy="822960"/>
          </a:xfrm>
          <a:prstGeom prst="rect">
            <a:avLst/>
          </a:prstGeom>
          <a:noFill/>
        </p:spPr>
        <p:txBody>
          <a:bodyPr wrap="square" anchor="ctr" lIns="45720" rIns="45720" tIns="18288" bIns="18288">
            <a:spAutoFit/>
          </a:bodyPr>
          <a:lstStyle/>
          <a:p>
            <a:r>
              <a:rPr sz="2500" b="1" i="0">
                <a:solidFill>
                  <a:srgbClr val="003366"/>
                </a:solidFill>
                <a:latin typeface="Arial"/>
              </a:rPr>
              <a:t>Worked example</a:t>
            </a:r>
          </a:p>
        </p:txBody>
      </p:sp>
      <p:sp>
        <p:nvSpPr>
          <p:cNvPr id="4" name="TextBox 3"/>
          <p:cNvSpPr txBox="1"/>
          <p:nvPr/>
        </p:nvSpPr>
        <p:spPr>
          <a:xfrm>
            <a:off x="502920" y="6455664"/>
            <a:ext cx="9144000" cy="310896"/>
          </a:xfrm>
          <a:prstGeom prst="rect">
            <a:avLst/>
          </a:prstGeom>
          <a:noFill/>
        </p:spPr>
        <p:txBody>
          <a:bodyPr wrap="square" lIns="45720" rIns="45720" tIns="18288" bIns="18288">
            <a:spAutoFit/>
          </a:bodyPr>
          <a:lstStyle/>
          <a:p>
            <a:r>
              <a:rPr sz="800" b="0" i="0">
                <a:solidFill>
                  <a:srgbClr val="8A93A3"/>
                </a:solidFill>
                <a:latin typeface="Arial"/>
              </a:rPr>
              <a:t>Metodix Ltd · www.metodix.eu · info@metodix.fi · eDelphi: www.edelphi.org</a:t>
            </a:r>
          </a:p>
        </p:txBody>
      </p:sp>
      <p:sp>
        <p:nvSpPr>
          <p:cNvPr id="5" name="TextBox 4"/>
          <p:cNvSpPr txBox="1"/>
          <p:nvPr/>
        </p:nvSpPr>
        <p:spPr>
          <a:xfrm>
            <a:off x="548640" y="1298448"/>
            <a:ext cx="11064240" cy="640080"/>
          </a:xfrm>
          <a:prstGeom prst="rect">
            <a:avLst/>
          </a:prstGeom>
          <a:noFill/>
        </p:spPr>
        <p:txBody>
          <a:bodyPr wrap="square" lIns="45720" rIns="45720" tIns="18288" bIns="18288">
            <a:spAutoFit/>
          </a:bodyPr>
          <a:lstStyle/>
          <a:p>
            <a:r>
              <a:rPr sz="1300" b="0" i="1">
                <a:solidFill>
                  <a:srgbClr val="8A93A3"/>
                </a:solidFill>
                <a:latin typeface="Arial"/>
              </a:rPr>
              <a:t>One deeper learning artifact is Food Paradigm 2050 — the whole planning pipeline run end to end (orientation D, Route B, 19 roles, PHS 12/12, 27/27…</a:t>
            </a:r>
          </a:p>
        </p:txBody>
      </p:sp>
      <p:graphicFrame>
        <p:nvGraphicFramePr>
          <p:cNvPr id="6" name="Table 5"/>
          <p:cNvGraphicFramePr>
            <a:graphicFrameLocks noGrp="1"/>
          </p:cNvGraphicFramePr>
          <p:nvPr/>
        </p:nvGraphicFramePr>
        <p:xfrm>
          <a:off x="548640" y="1965960"/>
          <a:ext cx="11064240" cy="768096"/>
        </p:xfrm>
        <a:graphic>
          <a:graphicData uri="http://schemas.openxmlformats.org/drawingml/2006/table">
            <a:tbl>
              <a:tblPr firstRow="1" bandRow="1">
                <a:tableStyleId>{5C22544A-7EE6-4342-B048-85BDC9FD1C3A}</a:tableStyleId>
              </a:tblPr>
              <a:tblGrid>
                <a:gridCol w="3688080"/>
                <a:gridCol w="3688080"/>
                <a:gridCol w="3688080"/>
              </a:tblGrid>
              <a:tr h="384048">
                <a:tc>
                  <a:txBody>
                    <a:bodyPr/>
                    <a:lstStyle/>
                    <a:p>
                      <a:r>
                        <a:rPr sz="1000" b="1">
                          <a:solidFill>
                            <a:srgbClr val="FFFFFF"/>
                          </a:solidFill>
                          <a:latin typeface="Arial"/>
                        </a:rPr>
                        <a:t>Module</a:t>
                      </a:r>
                    </a:p>
                  </a:txBody>
                  <a:tcPr>
                    <a:solidFill>
                      <a:srgbClr val="003366"/>
                    </a:solidFill>
                  </a:tcPr>
                </a:tc>
                <a:tc>
                  <a:txBody>
                    <a:bodyPr/>
                    <a:lstStyle/>
                    <a:p>
                      <a:r>
                        <a:rPr sz="1000" b="1">
                          <a:solidFill>
                            <a:srgbClr val="FFFFFF"/>
                          </a:solidFill>
                          <a:latin typeface="Arial"/>
                        </a:rPr>
                        <a:t>Relates to</a:t>
                      </a:r>
                    </a:p>
                  </a:txBody>
                  <a:tcPr>
                    <a:solidFill>
                      <a:srgbClr val="003366"/>
                    </a:solidFill>
                  </a:tcPr>
                </a:tc>
                <a:tc>
                  <a:txBody>
                    <a:bodyPr/>
                    <a:lstStyle/>
                    <a:p>
                      <a:r>
                        <a:rPr sz="1000" b="1">
                          <a:solidFill>
                            <a:srgbClr val="FFFFFF"/>
                          </a:solidFill>
                          <a:latin typeface="Arial"/>
                        </a:rPr>
                        <a:t>Formats</a:t>
                      </a:r>
                    </a:p>
                  </a:txBody>
                  <a:tcPr>
                    <a:solidFill>
                      <a:srgbClr val="003366"/>
                    </a:solidFill>
                  </a:tcPr>
                </a:tc>
              </a:tr>
              <a:tr h="384048">
                <a:tc>
                  <a:txBody>
                    <a:bodyPr/>
                    <a:lstStyle/>
                    <a:p>
                      <a:r>
                        <a:rPr sz="1000" b="0">
                          <a:solidFill>
                            <a:srgbClr val="222833"/>
                          </a:solidFill>
                          <a:latin typeface="Arial"/>
                        </a:rPr>
                        <a:t>Worked example — Food Paradigm 2050</a:t>
                      </a:r>
                    </a:p>
                  </a:txBody>
                  <a:tcPr>
                    <a:solidFill>
                      <a:srgbClr val="F1F5FB"/>
                    </a:solidFill>
                  </a:tcPr>
                </a:tc>
                <a:tc>
                  <a:txBody>
                    <a:bodyPr/>
                    <a:lstStyle/>
                    <a:p>
                      <a:r>
                        <a:rPr sz="1000" b="0">
                          <a:solidFill>
                            <a:srgbClr val="222833"/>
                          </a:solidFill>
                          <a:latin typeface="Arial"/>
                        </a:rPr>
                        <a:t>Planning (DPE)</a:t>
                      </a:r>
                    </a:p>
                  </a:txBody>
                  <a:tcPr>
                    <a:solidFill>
                      <a:srgbClr val="F1F5FB"/>
                    </a:solidFill>
                  </a:tcPr>
                </a:tc>
                <a:tc>
                  <a:txBody>
                    <a:bodyPr/>
                    <a:lstStyle/>
                    <a:p>
                      <a:r>
                        <a:rPr sz="1000" b="0">
                          <a:solidFill>
                            <a:srgbClr val="222833"/>
                          </a:solidFill>
                          <a:latin typeface="Arial"/>
                        </a:rPr>
                        <a:t>Case card</a:t>
                      </a:r>
                    </a:p>
                  </a:txBody>
                  <a:tcPr>
                    <a:solidFill>
                      <a:srgbClr val="F1F5FB"/>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