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097280"/>
            <a:ext cx="4937760" cy="4937760"/>
          </a:xfrm>
          <a:prstGeom prst="ellipse">
            <a:avLst/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778240" y="-1097280"/>
            <a:ext cx="4937760" cy="4937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5000" b="1" i="0">
                <a:solidFill>
                  <a:srgbClr val="164C86"/>
                </a:solidFill>
                <a:latin typeface="Arial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7680960" cy="2743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F9900"/>
                </a:solidFill>
                <a:latin typeface="Arial"/>
              </a:rPr>
              <a:t>USER GUIDE</a:t>
            </a:r>
          </a:p>
          <a:p>
            <a:r>
              <a:rPr sz="4000" b="1" i="0">
                <a:solidFill>
                  <a:srgbClr val="FFFFFF"/>
                </a:solidFill>
                <a:latin typeface="Arial"/>
              </a:rPr>
              <a:t>Planning (DPE)</a:t>
            </a:r>
          </a:p>
          <a:p>
            <a:r>
              <a:rPr sz="1600" b="0" i="0">
                <a:solidFill>
                  <a:srgbClr val="CFDDEE"/>
                </a:solidFill>
                <a:latin typeface="Arial"/>
              </a:rPr>
              <a:t>Delphi ecosystem — user guides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760720"/>
            <a:ext cx="1005840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0" i="0">
                <a:solidFill>
                  <a:srgbClr val="BCD3EA"/>
                </a:solidFill>
                <a:latin typeface="Arial"/>
              </a:rPr>
              <a:t>English · Version 1.0 · 2026-09-24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Orientation, variation and question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locked starting choices of a study design: orientation (N/S/R/E/D/D+), variation, scoping the phenomenon, and the structure of the theses.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Planning (DPE)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Planning determines what Pronoia collects and what DAE can interpret. The quality of the study is decided here — two locked starting choices (orientation and variation) plus the scoping of the phenomenon and theses shape everything downstream.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Orientation — from which standpoint the future is studied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Orientation is the study's locked starting choice. It affects how theses are framed, how the panel is composed, and how the facilitator acts between…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Orientation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Core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Relation to consensus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N — Normative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Desirability and the desired state. "What future is good?"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Leans toward consensus — seeking a shared view of the goal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 — Strategic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Feasibility and agency. "How is the goal reached, who acts?"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Emphasises means and alternatives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 — Radical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Ruptures and protecting deviance. "What could change fundamentally?"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Protects minority views — no forced convergence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 — Emergent / abductive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New, still-forming phenomena. An observing stance: what is emerging?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Does not seek consensus — it maps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 — Intentional combination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 mixed form where different questions may carry different logic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Default for multifaceted studies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D+ — Four-path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Intentional and emergent in parallel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Two panels, each with its own requirements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Variation — the cadence of rounds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Alongside orientation, a variation is chosen that sets how rounds and feedback are paced. In Pronoia this is delphi_mode: Variation and orientation…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Variation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How it advances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When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Argument Delphi (default)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Staged rounds: response → dialogue → revision → pause; aims at dissensus — tensions and reasoning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When reasoning and the differences between views are the result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Classic Delphi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same process and phases as Argument Delphi; aims at reasoned consensus and measures it (CCI)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When the study must arrive at a position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Real-Time Delphi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One round in which answering and dialogue are open at the same time; no comparison between rounds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Fast, continuous eDelphi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Barometer Delphi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same theses from one wave to the next; a thesis may be retired between waves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Repeated monitoring — a trend over time, not converging one run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Scoping the phenomenon — what is actually studied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Before the theses, the phenomenon is defined: the boundary of the inquiry. This is planning's most critical scoping step — it decides what is in and…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Futures Wheel — an impact network: first-, second- and third-order consequences (STEEP+). Maps what follows from the phenomenon.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64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20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Relevance Tree — a goals–means hierarchy: priorities and success criteria. Maps what the phenomenon aims 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Question architecture — the theses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 theses are the collection instrument: every argument is one panel member's response to one thesis, so the set of arguments is theses × panel…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Dialectical theses (N / S / R / D) — a claim taken a position on by probability and desirability; dialogue produces for/against arguments.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64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20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Abductive theses (E) — more open and exploratory: what is emerging, what it looks like.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When there is no real panel — simulation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If no real panel exists yet, the Argument Simulator (Route B) generates synthetic, orientation-aware arguments for the theses — a test or seed dataset that can be carried into DAE. Simulation tests the theses before a real panel; it does not replace one.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Sources: help/02-orientaatiot, planning-core (M1a). Variations correspond to Pronoia's delphi_mode states.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Building the panel: epistemic space, perspective and gates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 panel as a designed epistemic space: the matrix, the perspective layer, the Perspective Health Score, epistemic coverage and the quality gates…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A homogeneous panel (same education, sector, culture) is an epistemic risk and is recorded as such — even if every member is individually excellent.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64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20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The target is commensurability — enough shared ground for genuine dialogue — not full consensus. Disagreement that is well covered is a feature, not a defect.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5661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9808" y="37856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6758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Watch for lock-in: a single perspective claiming universality. It can masquerade as dialogue simply because it is loud.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Orientation sets the panel type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Emergent studies are about where you stand to watch, not credentials — which is why decision-makers are excluded and observation distance replaces…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6060"/>
                <a:gridCol w="2766060"/>
                <a:gridCol w="2766060"/>
                <a:gridCol w="276606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Orientation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Panel type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Selection basis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Practical requirement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N / S / R / D (intentional)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Expert matrix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Expertise, stakeholder representation, competence domain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At least 3×3; ≥3 stakeholder groups; ≥2 domains; power balance considered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 (emergent)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Observer matrix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Observation distance (inside / edge / outside), not expertise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At least 2×3; ≥3 observation distances; ≥3 "outside" roles; no decision-makers; each role names its observation position and "what it sees"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D+ (four-path)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Two parallel panels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Intentional and emergent in parallel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Both requirement sets apply independently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The perspective layer: position + 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 optional but recommended perspective layer rests on a simple idea: perspective = position + view. The same phenomenon genuinely looks different…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Attribute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What it captures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Observation position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Where the member stands relative to the phenomenon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inside / edge / outside / below / above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Epistemic type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kind of knowledge the member brings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formal / experiential / tacit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Value basis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standpoint's underlying values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short free-text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Perspective Health Score (PHS)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After the panel is designed, Pronoia summarises its diversity as a Perspective Health Score on a 0–12 scale, built from four dimensions (position…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PHS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Interpretation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Recommended action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0–5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Diversity too thin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Panel supplementation required before round 2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6–8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Adequate, with gaps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Hautamäki perspective theses recommended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9–12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Excellent diversity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No action needed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Epistemic coverage: 7 × 3 = 21 cells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Arguments are read on two dimensions — where the claim draws from (knowledge base) and what it does to the thesis (function): Seven knowledge bases ×…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6060"/>
                <a:gridCol w="2766060"/>
                <a:gridCol w="2766060"/>
                <a:gridCol w="276606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Knowledge base (7)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Function (3)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EMP Empirical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data, measurements, statistics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TUK Supporting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reinforces the thesis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KOK Experiential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personal/professional experience, tacit knowledge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HAS Challenging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questions, weakens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NOR Normative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values, ethical principles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AVA Opening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introduces a new viewpoint, widens the frame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TEO Theoretical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models, theories, frameworks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INT Interest-based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actor/stakeholder viewpoint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EPV Uncertainty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acknowledged ignorance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IMA Imaginative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vision, alternative, radical reframing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Quality gates before collection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Before a panel is accepted, it must pass orientation-specific gates: If a gate fails, the panel is not yet ready for collection — the facilitator…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Check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Intentional (N/S/R/D)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Emergent (E)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Matrix size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3×3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2×3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Stakeholder groups / observation distances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 groups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 distances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Domains / outside roles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2 domains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 outside roles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Decision-makers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Power balance noted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Exactly 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Per-role attribute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Expertise named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Observation position + "what it sees" named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Building the panel in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Source: Pronoia — Building the Panel (Metodix, June 2026).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Simulation: the Argument Simulator (Route 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Synthetic argumentation when no real panel exists: the orientation-aware Argument Simulator, its six phases and a worked example.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Planning (DPE)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When no real panel exists yet, the Argument Simulator (Route B) generates realistic expert and observer arguments for the designed theses. It is orientation-aware (N/S/R/E/D/D+) and produces structured arguments that the DAE pipeline reads (CP-1…CP-20). The purpose is to test the theses and panel logic before a real panel — or to provide material to analyse when no panel is available.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This does not replace a real panel. The arguments are synthetic, GenAI-disclosed drafts that require an audit. The actual interpretation happens in DAE under quality gates — simulation provides source material, not conclusions.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How it proceeds — six phases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simulator activates once the planning context has passed the QG-SIM-TRANSFER gate (orientation, question structure, panel logic, theses). Then: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Each transition produces a light Learning Note that carries lessons from planning through simulation into DAE.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Anomaly check — surfacing blind spots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After phase 4 the simulator automatically checks whether the material leans unhealthily: A trigger leads to a supplementation protocol: roles are…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Trigger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Threshold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Any 7×3 knowledge base = 0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empty cell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Opening (AVA) arguments &lt; 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frame not opened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CLA litany layer &gt; 80 %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surface dominates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CLA deep layers (L3+L4) &lt; 10 %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worldview/myth missing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MLP regime &gt; 60 %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incumbent system dominates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D–P gap &lt; 0.3 on all theses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too much consensus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Worked example — Food Paradigm 2050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 Documentation Sprint's worked example shows Route B in practice: The phenomenon: five competing food-system paradigms (techno-capitalist,…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Field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Orientation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 (N + S + R) — multi-actor adaptation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Route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B (Argument Simulator)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Time horizon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2050 (decisive window 2026–2035)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Perspective layer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Active (Hautamäki), PHS 12/12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Panel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19 simulated roles (post-audit)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8 R1 dialectical + 4 R2 perspective theses + invitation + blind-spot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Quality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94.5/100, 27/27 quality gates passed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