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03366"/>
        </a:solidFill>
        <a:effectLst/>
      </p:bgPr>
    </p:bg>
    <p:spTree>
      <p:nvGrpSpPr>
        <p:cNvPr id="1" name=""/>
        <p:cNvGrpSpPr/>
        <p:nvPr/>
      </p:nvGrpSpPr>
      <p:grpSpPr/>
      <p:sp>
        <p:nvSpPr>
          <p:cNvPr id="2" name="Oval 1"/>
          <p:cNvSpPr/>
          <p:nvPr/>
        </p:nvSpPr>
        <p:spPr>
          <a:xfrm>
            <a:off x="8778240" y="-1097280"/>
            <a:ext cx="4937760" cy="4937760"/>
          </a:xfrm>
          <a:prstGeom prst="ellipse">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778240" y="-1097280"/>
            <a:ext cx="4937760" cy="4937760"/>
          </a:xfrm>
          <a:prstGeom prst="rect">
            <a:avLst/>
          </a:prstGeom>
          <a:noFill/>
        </p:spPr>
        <p:txBody>
          <a:bodyPr wrap="square" anchor="ctr" lIns="45720" rIns="45720" tIns="18288" bIns="18288">
            <a:spAutoFit/>
          </a:bodyPr>
          <a:lstStyle/>
          <a:p>
            <a:pPr algn="ctr"/>
            <a:r>
              <a:rPr sz="15000" b="1" i="0">
                <a:solidFill>
                  <a:srgbClr val="164C86"/>
                </a:solidFill>
                <a:latin typeface="Arial"/>
              </a:rPr>
              <a:t>2</a:t>
            </a:r>
          </a:p>
        </p:txBody>
      </p:sp>
      <p:sp>
        <p:nvSpPr>
          <p:cNvPr id="4" name="TextBox 3"/>
          <p:cNvSpPr txBox="1"/>
          <p:nvPr/>
        </p:nvSpPr>
        <p:spPr>
          <a:xfrm>
            <a:off x="822960" y="2103120"/>
            <a:ext cx="7680960" cy="2743200"/>
          </a:xfrm>
          <a:prstGeom prst="rect">
            <a:avLst/>
          </a:prstGeom>
          <a:noFill/>
        </p:spPr>
        <p:txBody>
          <a:bodyPr wrap="square" lIns="45720" rIns="45720" tIns="18288" bIns="18288">
            <a:spAutoFit/>
          </a:bodyPr>
          <a:lstStyle/>
          <a:p>
            <a:r>
              <a:rPr sz="1300" b="1" i="0">
                <a:solidFill>
                  <a:srgbClr val="FF9900"/>
                </a:solidFill>
                <a:latin typeface="Arial"/>
              </a:rPr>
              <a:t>USER GUIDE</a:t>
            </a:r>
          </a:p>
          <a:p>
            <a:r>
              <a:rPr sz="4000" b="1" i="0">
                <a:solidFill>
                  <a:srgbClr val="FFFFFF"/>
                </a:solidFill>
                <a:latin typeface="Arial"/>
              </a:rPr>
              <a:t>Facilitation (Pronoia)</a:t>
            </a:r>
          </a:p>
          <a:p>
            <a:r>
              <a:rPr sz="1600" b="0" i="0">
                <a:solidFill>
                  <a:srgbClr val="CFDDEE"/>
                </a:solidFill>
                <a:latin typeface="Arial"/>
              </a:rPr>
              <a:t>Delphi ecosystem — user guides</a:t>
            </a:r>
          </a:p>
        </p:txBody>
      </p:sp>
      <p:sp>
        <p:nvSpPr>
          <p:cNvPr id="5" name="TextBox 4"/>
          <p:cNvSpPr txBox="1"/>
          <p:nvPr/>
        </p:nvSpPr>
        <p:spPr>
          <a:xfrm>
            <a:off x="822960" y="5760720"/>
            <a:ext cx="10058400" cy="640080"/>
          </a:xfrm>
          <a:prstGeom prst="rect">
            <a:avLst/>
          </a:prstGeom>
          <a:noFill/>
        </p:spPr>
        <p:txBody>
          <a:bodyPr wrap="square" lIns="45720" rIns="45720" tIns="18288" bIns="18288">
            <a:spAutoFit/>
          </a:bodyPr>
          <a:lstStyle/>
          <a:p>
            <a:r>
              <a:rPr sz="1200" b="0" i="0">
                <a:solidFill>
                  <a:srgbClr val="BCD3EA"/>
                </a:solidFill>
                <a:latin typeface="Arial"/>
              </a:rPr>
              <a:t>English · Version 1.0 · 2026-09-24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The iterative process: rounds, phases and convergence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How a Delphi study advances in Pronoia: the lifecycle, the phases inside a round, controlled feedback, the presets, and deciding when to iterate and when to close.</a:t>
            </a:r>
          </a:p>
          <a:p>
            <a:pPr>
              <a:spcAft>
                <a:spcPts val="900"/>
              </a:spcAft>
            </a:pPr>
            <a:r>
              <a:rPr sz="1400" b="0" i="0">
                <a:solidFill>
                  <a:srgbClr val="222833"/>
                </a:solidFill>
                <a:latin typeface="Arial"/>
              </a:rPr>
              <a:t>Facilitation (Pronoia)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Why Delphi iterates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Delphi is not a one-shot survey. Its defining mechanism is iteration with controlled feedback: experts answer independently, then receive an anonymized picture of the whole panel's answers and reasoning, and reconsider in that light. Repeating this loop is what separates Delphi from a poll.</a:t>
            </a:r>
          </a:p>
          <a:p>
            <a:pPr>
              <a:spcAft>
                <a:spcPts val="900"/>
              </a:spcAft>
            </a:pPr>
            <a:r>
              <a:rPr sz="1400" b="0" i="0">
                <a:solidFill>
                  <a:srgbClr val="222833"/>
                </a:solidFill>
                <a:latin typeface="Arial"/>
              </a:rPr>
              <a:t>The iteration does specific work: it lets reasoning surface and be exchanged rather than just tallied; it gives people a structured chance to revise in response to arguments they had not considered; and across rounds it either moves the panel toward consensus or reveals a stable, well-understood dissensus — which is an equally valuable result.</a:t>
            </a:r>
          </a:p>
          <a:p>
            <a:pPr>
              <a:spcAft>
                <a:spcPts val="900"/>
              </a:spcAft>
            </a:pPr>
            <a:r>
              <a:rPr sz="1400" b="0" i="0">
                <a:solidFill>
                  <a:srgbClr val="222833"/>
                </a:solidFill>
                <a:latin typeface="Arial"/>
              </a:rPr>
              <a:t>The core sequence is: independent judgement → feedback → reconsideration. Anonymity and the staged release of feedback exist to protect that sequence from social pressure — bandwagon effects, dominance and anchoring — so that movement between rounds reflects better reasoning, not the loudest voice.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The Pronoia process at a glance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A study advances through a small state machine that the facilitator drives one step at a time:</a:t>
            </a:r>
          </a:p>
          <a:p>
            <a:pPr>
              <a:spcAft>
                <a:spcPts val="900"/>
              </a:spcAft>
            </a:pPr>
            <a:r>
              <a:rPr sz="1400" b="0" i="0">
                <a:solidFill>
                  <a:srgbClr val="222833"/>
                </a:solidFill>
                <a:latin typeface="Arial"/>
              </a:rPr>
              <a:t>Draft → Round 0 → Round 1 → Round 2… → Close → Analysis</a:t>
            </a:r>
          </a:p>
          <a:p>
            <a:pPr>
              <a:spcAft>
                <a:spcPts val="900"/>
              </a:spcAft>
            </a:pPr>
            <a:r>
              <a:rPr sz="1400" b="0" i="0">
                <a:solidFill>
                  <a:srgbClr val="222833"/>
                </a:solidFill>
                <a:latin typeface="Arial"/>
              </a:rPr>
              <a:t>Round 0 is the orientation, and it belongs to every variation; every numbered round runs the same internal sequence of phases; and the loop repeats until the facilitator closes the study and hands a clean dataset to analysis. The variation's own character begins when Round 1 opens: Real-Time Delphi runs one round in which responding and dialogue are open at the same time, and Barometer Delphi rates the same theses again from one wave to the next. Classic Delphi and Argument Delphi run the same process; they differ in the aim (consensus / dissensus) and in the indicators, not in the phases.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Round 0 — mapping and motivating (AI-assisted intake)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Round 0 is more than a setup screen. In Pronoia it is run as an AI-assisted chat dialogue that does two jobs at once: Selective / key-informant…</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Motivating. The dialogue meets people where they are, explains what the study asks of them and why their view matters — so they arrive at Round 1 invested rather than cold.</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Mapping. It elicits how each participant frames the phenomenon — the issues, positions and tensions they see — which scopes the argument space and feeds directly into thesis design and the panel matrix.</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The phases inside a round</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Every numbered round runs the same four phases. Separating them is deliberate: it keeps "form your own view" apart from "engage with others", which…</a:t>
            </a:r>
          </a:p>
        </p:txBody>
      </p:sp>
      <p:graphicFrame>
        <p:nvGraphicFramePr>
          <p:cNvPr id="6" name="Table 5"/>
          <p:cNvGraphicFramePr>
            <a:graphicFrameLocks noGrp="1"/>
          </p:cNvGraphicFramePr>
          <p:nvPr/>
        </p:nvGraphicFramePr>
        <p:xfrm>
          <a:off x="548640" y="1965960"/>
          <a:ext cx="11064240" cy="1920240"/>
        </p:xfrm>
        <a:graphic>
          <a:graphicData uri="http://schemas.openxmlformats.org/drawingml/2006/table">
            <a:tbl>
              <a:tblPr firstRow="1" bandRow="1">
                <a:tableStyleId>{5C22544A-7EE6-4342-B048-85BDC9FD1C3A}</a:tableStyleId>
              </a:tblPr>
              <a:tblGrid>
                <a:gridCol w="2212848"/>
                <a:gridCol w="2212848"/>
                <a:gridCol w="2212848"/>
                <a:gridCol w="2212848"/>
                <a:gridCol w="2212848"/>
              </a:tblGrid>
              <a:tr h="384048">
                <a:tc>
                  <a:txBody>
                    <a:bodyPr/>
                    <a:lstStyle/>
                    <a:p>
                      <a:r>
                        <a:rPr sz="1000" b="1">
                          <a:solidFill>
                            <a:srgbClr val="FFFFFF"/>
                          </a:solidFill>
                          <a:latin typeface="Arial"/>
                        </a:rPr>
                        <a:t>Phase</a:t>
                      </a:r>
                    </a:p>
                  </a:txBody>
                  <a:tcPr>
                    <a:solidFill>
                      <a:srgbClr val="003366"/>
                    </a:solidFill>
                  </a:tcPr>
                </a:tc>
                <a:tc>
                  <a:txBody>
                    <a:bodyPr/>
                    <a:lstStyle/>
                    <a:p>
                      <a:r>
                        <a:rPr sz="1000" b="1">
                          <a:solidFill>
                            <a:srgbClr val="FFFFFF"/>
                          </a:solidFill>
                          <a:latin typeface="Arial"/>
                        </a:rPr>
                        <a:t>What the panelist does</a:t>
                      </a:r>
                    </a:p>
                  </a:txBody>
                  <a:tcPr>
                    <a:solidFill>
                      <a:srgbClr val="003366"/>
                    </a:solidFill>
                  </a:tcPr>
                </a:tc>
                <a:tc>
                  <a:txBody>
                    <a:bodyPr/>
                    <a:lstStyle/>
                    <a:p>
                      <a:r>
                        <a:rPr sz="1000" b="1">
                          <a:solidFill>
                            <a:srgbClr val="FFFFFF"/>
                          </a:solidFill>
                          <a:latin typeface="Arial"/>
                        </a:rPr>
                        <a:t>Sees others?</a:t>
                      </a:r>
                    </a:p>
                  </a:txBody>
                  <a:tcPr>
                    <a:solidFill>
                      <a:srgbClr val="003366"/>
                    </a:solidFill>
                  </a:tcPr>
                </a:tc>
                <a:tc>
                  <a:txBody>
                    <a:bodyPr/>
                    <a:lstStyle/>
                    <a:p>
                      <a:r>
                        <a:rPr sz="1000" b="1">
                          <a:solidFill>
                            <a:srgbClr val="FFFFFF"/>
                          </a:solidFill>
                          <a:latin typeface="Arial"/>
                        </a:rPr>
                        <a:t>Interaction</a:t>
                      </a:r>
                    </a:p>
                  </a:txBody>
                  <a:tcPr>
                    <a:solidFill>
                      <a:srgbClr val="003366"/>
                    </a:solidFill>
                  </a:tcPr>
                </a:tc>
                <a:tc>
                  <a:txBody>
                    <a:bodyPr/>
                    <a:lstStyle/>
                    <a:p>
                      <a:r>
                        <a:rPr sz="1000" b="1">
                          <a:solidFill>
                            <a:srgbClr val="FFFFFF"/>
                          </a:solidFill>
                          <a:latin typeface="Arial"/>
                        </a:rPr>
                        <a:t>Why</a:t>
                      </a:r>
                    </a:p>
                  </a:txBody>
                  <a:tcPr>
                    <a:solidFill>
                      <a:srgbClr val="003366"/>
                    </a:solidFill>
                  </a:tcPr>
                </a:tc>
              </a:tr>
              <a:tr h="384048">
                <a:tc>
                  <a:txBody>
                    <a:bodyPr/>
                    <a:lstStyle/>
                    <a:p>
                      <a:r>
                        <a:rPr sz="1000" b="0">
                          <a:solidFill>
                            <a:srgbClr val="222833"/>
                          </a:solidFill>
                          <a:latin typeface="Arial"/>
                        </a:rPr>
                        <a:t>Response (1a)</a:t>
                      </a:r>
                    </a:p>
                  </a:txBody>
                  <a:tcPr>
                    <a:solidFill>
                      <a:srgbClr val="F1F5FB"/>
                    </a:solidFill>
                  </a:tcPr>
                </a:tc>
                <a:tc>
                  <a:txBody>
                    <a:bodyPr/>
                    <a:lstStyle/>
                    <a:p>
                      <a:r>
                        <a:rPr sz="1000" b="0">
                          <a:solidFill>
                            <a:srgbClr val="222833"/>
                          </a:solidFill>
                          <a:latin typeface="Arial"/>
                        </a:rPr>
                        <a:t>Answers each thesis independently</a:t>
                      </a:r>
                    </a:p>
                  </a:txBody>
                  <a:tcPr>
                    <a:solidFill>
                      <a:srgbClr val="F1F5FB"/>
                    </a:solidFill>
                  </a:tcPr>
                </a:tc>
                <a:tc>
                  <a:txBody>
                    <a:bodyPr/>
                    <a:lstStyle/>
                    <a:p>
                      <a:r>
                        <a:rPr sz="1000" b="0">
                          <a:solidFill>
                            <a:srgbClr val="222833"/>
                          </a:solidFill>
                          <a:latin typeface="Arial"/>
                        </a:rPr>
                        <a:t>Not before submitting</a:t>
                      </a:r>
                    </a:p>
                  </a:txBody>
                  <a:tcPr>
                    <a:solidFill>
                      <a:srgbClr val="F1F5FB"/>
                    </a:solidFill>
                  </a:tcPr>
                </a:tc>
                <a:tc>
                  <a:txBody>
                    <a:bodyPr/>
                    <a:lstStyle/>
                    <a:p>
                      <a:r>
                        <a:rPr sz="1000" b="0">
                          <a:solidFill>
                            <a:srgbClr val="222833"/>
                          </a:solidFill>
                          <a:latin typeface="Arial"/>
                        </a:rPr>
                        <a:t>Edit own answer</a:t>
                      </a:r>
                    </a:p>
                  </a:txBody>
                  <a:tcPr>
                    <a:solidFill>
                      <a:srgbClr val="F1F5FB"/>
                    </a:solidFill>
                  </a:tcPr>
                </a:tc>
                <a:tc>
                  <a:txBody>
                    <a:bodyPr/>
                    <a:lstStyle/>
                    <a:p>
                      <a:r>
                        <a:rPr sz="1000" b="0">
                          <a:solidFill>
                            <a:srgbClr val="222833"/>
                          </a:solidFill>
                          <a:latin typeface="Arial"/>
                        </a:rPr>
                        <a:t>Capture genuine, un-anchored judgement</a:t>
                      </a:r>
                    </a:p>
                  </a:txBody>
                  <a:tcPr>
                    <a:solidFill>
                      <a:srgbClr val="F1F5FB"/>
                    </a:solidFill>
                  </a:tcPr>
                </a:tc>
              </a:tr>
              <a:tr h="384048">
                <a:tc>
                  <a:txBody>
                    <a:bodyPr/>
                    <a:lstStyle/>
                    <a:p>
                      <a:r>
                        <a:rPr sz="1000" b="0">
                          <a:solidFill>
                            <a:srgbClr val="222833"/>
                          </a:solidFill>
                          <a:latin typeface="Arial"/>
                        </a:rPr>
                        <a:t>Dialogue (1b)</a:t>
                      </a:r>
                    </a:p>
                  </a:txBody>
                  <a:tcPr>
                    <a:solidFill>
                      <a:srgbClr val="FFFFFF"/>
                    </a:solidFill>
                  </a:tcPr>
                </a:tc>
                <a:tc>
                  <a:txBody>
                    <a:bodyPr/>
                    <a:lstStyle/>
                    <a:p>
                      <a:r>
                        <a:rPr sz="1000" b="0">
                          <a:solidFill>
                            <a:srgbClr val="222833"/>
                          </a:solidFill>
                          <a:latin typeface="Arial"/>
                        </a:rPr>
                        <a:t>Reads the panel, comments and replies</a:t>
                      </a:r>
                    </a:p>
                  </a:txBody>
                  <a:tcPr>
                    <a:solidFill>
                      <a:srgbClr val="FFFFFF"/>
                    </a:solidFill>
                  </a:tcPr>
                </a:tc>
                <a:tc>
                  <a:txBody>
                    <a:bodyPr/>
                    <a:lstStyle/>
                    <a:p>
                      <a:r>
                        <a:rPr sz="1000" b="0">
                          <a:solidFill>
                            <a:srgbClr val="222833"/>
                          </a:solidFill>
                          <a:latin typeface="Arial"/>
                        </a:rPr>
                        <a:t>Yes</a:t>
                      </a:r>
                    </a:p>
                  </a:txBody>
                  <a:tcPr>
                    <a:solidFill>
                      <a:srgbClr val="FFFFFF"/>
                    </a:solidFill>
                  </a:tcPr>
                </a:tc>
                <a:tc>
                  <a:txBody>
                    <a:bodyPr/>
                    <a:lstStyle/>
                    <a:p>
                      <a:r>
                        <a:rPr sz="1000" b="0">
                          <a:solidFill>
                            <a:srgbClr val="222833"/>
                          </a:solidFill>
                          <a:latin typeface="Arial"/>
                        </a:rPr>
                        <a:t>Comment + reply, graph visible</a:t>
                      </a:r>
                    </a:p>
                  </a:txBody>
                  <a:tcPr>
                    <a:solidFill>
                      <a:srgbClr val="FFFFFF"/>
                    </a:solidFill>
                  </a:tcPr>
                </a:tc>
                <a:tc>
                  <a:txBody>
                    <a:bodyPr/>
                    <a:lstStyle/>
                    <a:p>
                      <a:r>
                        <a:rPr sz="1000" b="0">
                          <a:solidFill>
                            <a:srgbClr val="222833"/>
                          </a:solidFill>
                          <a:latin typeface="Arial"/>
                        </a:rPr>
                        <a:t>Exchange reasoning, not just numbers</a:t>
                      </a:r>
                    </a:p>
                  </a:txBody>
                  <a:tcPr>
                    <a:solidFill>
                      <a:srgbClr val="FFFFFF"/>
                    </a:solidFill>
                  </a:tcPr>
                </a:tc>
              </a:tr>
              <a:tr h="384048">
                <a:tc>
                  <a:txBody>
                    <a:bodyPr/>
                    <a:lstStyle/>
                    <a:p>
                      <a:r>
                        <a:rPr sz="1000" b="0">
                          <a:solidFill>
                            <a:srgbClr val="222833"/>
                          </a:solidFill>
                          <a:latin typeface="Arial"/>
                        </a:rPr>
                        <a:t>Revision</a:t>
                      </a:r>
                    </a:p>
                  </a:txBody>
                  <a:tcPr>
                    <a:solidFill>
                      <a:srgbClr val="F1F5FB"/>
                    </a:solidFill>
                  </a:tcPr>
                </a:tc>
                <a:tc>
                  <a:txBody>
                    <a:bodyPr/>
                    <a:lstStyle/>
                    <a:p>
                      <a:r>
                        <a:rPr sz="1000" b="0">
                          <a:solidFill>
                            <a:srgbClr val="222833"/>
                          </a:solidFill>
                          <a:latin typeface="Arial"/>
                        </a:rPr>
                        <a:t>Updates positions in light of the dialogue</a:t>
                      </a:r>
                    </a:p>
                  </a:txBody>
                  <a:tcPr>
                    <a:solidFill>
                      <a:srgbClr val="F1F5FB"/>
                    </a:solidFill>
                  </a:tcPr>
                </a:tc>
                <a:tc>
                  <a:txBody>
                    <a:bodyPr/>
                    <a:lstStyle/>
                    <a:p>
                      <a:r>
                        <a:rPr sz="1000" b="0">
                          <a:solidFill>
                            <a:srgbClr val="222833"/>
                          </a:solidFill>
                          <a:latin typeface="Arial"/>
                        </a:rPr>
                        <a:t>Yes</a:t>
                      </a:r>
                    </a:p>
                  </a:txBody>
                  <a:tcPr>
                    <a:solidFill>
                      <a:srgbClr val="F1F5FB"/>
                    </a:solidFill>
                  </a:tcPr>
                </a:tc>
                <a:tc>
                  <a:txBody>
                    <a:bodyPr/>
                    <a:lstStyle/>
                    <a:p>
                      <a:r>
                        <a:rPr sz="1000" b="0">
                          <a:solidFill>
                            <a:srgbClr val="222833"/>
                          </a:solidFill>
                          <a:latin typeface="Arial"/>
                        </a:rPr>
                        <a:t>Edit own answer (tracked as a revision)</a:t>
                      </a:r>
                    </a:p>
                  </a:txBody>
                  <a:tcPr>
                    <a:solidFill>
                      <a:srgbClr val="F1F5FB"/>
                    </a:solidFill>
                  </a:tcPr>
                </a:tc>
                <a:tc>
                  <a:txBody>
                    <a:bodyPr/>
                    <a:lstStyle/>
                    <a:p>
                      <a:r>
                        <a:rPr sz="1000" b="0">
                          <a:solidFill>
                            <a:srgbClr val="222833"/>
                          </a:solidFill>
                          <a:latin typeface="Arial"/>
                        </a:rPr>
                        <a:t>Let movement happen — and measure it</a:t>
                      </a:r>
                    </a:p>
                  </a:txBody>
                  <a:tcPr>
                    <a:solidFill>
                      <a:srgbClr val="F1F5FB"/>
                    </a:solidFill>
                  </a:tcPr>
                </a:tc>
              </a:tr>
              <a:tr h="384048">
                <a:tc>
                  <a:txBody>
                    <a:bodyPr/>
                    <a:lstStyle/>
                    <a:p>
                      <a:r>
                        <a:rPr sz="1000" b="0">
                          <a:solidFill>
                            <a:srgbClr val="222833"/>
                          </a:solidFill>
                          <a:latin typeface="Arial"/>
                        </a:rPr>
                        <a:t>Closed</a:t>
                      </a:r>
                    </a:p>
                  </a:txBody>
                  <a:tcPr>
                    <a:solidFill>
                      <a:srgbClr val="FFFFFF"/>
                    </a:solidFill>
                  </a:tcPr>
                </a:tc>
                <a:tc>
                  <a:txBody>
                    <a:bodyPr/>
                    <a:lstStyle/>
                    <a:p>
                      <a:r>
                        <a:rPr sz="1000" b="0">
                          <a:solidFill>
                            <a:srgbClr val="222833"/>
                          </a:solidFill>
                          <a:latin typeface="Arial"/>
                        </a:rPr>
                        <a:t>Round is locked</a:t>
                      </a:r>
                    </a:p>
                  </a:txBody>
                  <a:tcPr>
                    <a:solidFill>
                      <a:srgbClr val="FFFFFF"/>
                    </a:solidFill>
                  </a:tcPr>
                </a:tc>
                <a:tc>
                  <a:txBody>
                    <a:bodyPr/>
                    <a:lstStyle/>
                    <a:p>
                      <a:r>
                        <a:rPr sz="1000" b="0">
                          <a:solidFill>
                            <a:srgbClr val="222833"/>
                          </a:solidFill>
                          <a:latin typeface="Arial"/>
                        </a:rPr>
                        <a:t>Yes (read-only)</a:t>
                      </a:r>
                    </a:p>
                  </a:txBody>
                  <a:tcPr>
                    <a:solidFill>
                      <a:srgbClr val="FFFFFF"/>
                    </a:solidFill>
                  </a:tcPr>
                </a:tc>
                <a:tc>
                  <a:txBody>
                    <a:bodyPr/>
                    <a:lstStyle/>
                    <a:p>
                      <a:r>
                        <a:rPr sz="1000" b="0">
                          <a:solidFill>
                            <a:srgbClr val="222833"/>
                          </a:solidFill>
                          <a:latin typeface="Arial"/>
                        </a:rPr>
                        <a:t>None</a:t>
                      </a:r>
                    </a:p>
                  </a:txBody>
                  <a:tcPr>
                    <a:solidFill>
                      <a:srgbClr val="FFFFFF"/>
                    </a:solidFill>
                  </a:tcPr>
                </a:tc>
                <a:tc>
                  <a:txBody>
                    <a:bodyPr/>
                    <a:lstStyle/>
                    <a:p>
                      <a:r>
                        <a:rPr sz="1000" b="0">
                          <a:solidFill>
                            <a:srgbClr val="222833"/>
                          </a:solidFill>
                          <a:latin typeface="Arial"/>
                        </a:rPr>
                        <a:t>Freeze a comparable snapshot before the next round</a:t>
                      </a:r>
                    </a:p>
                  </a:txBody>
                  <a:tcPr>
                    <a:solidFill>
                      <a:srgbClr val="FFFFFF"/>
                    </a:solidFill>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Controlled feedback: the visibility ladder</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What a panelist can see is set per phase, and it is the main lever Pronoia gives the facilitator over anchoring. Three settings climb from fully…</a:t>
            </a:r>
          </a:p>
        </p:txBody>
      </p:sp>
      <p:graphicFrame>
        <p:nvGraphicFramePr>
          <p:cNvPr id="6" name="Table 5"/>
          <p:cNvGraphicFramePr>
            <a:graphicFrameLocks noGrp="1"/>
          </p:cNvGraphicFramePr>
          <p:nvPr/>
        </p:nvGraphicFramePr>
        <p:xfrm>
          <a:off x="548640" y="1965960"/>
          <a:ext cx="11064240" cy="1536192"/>
        </p:xfrm>
        <a:graphic>
          <a:graphicData uri="http://schemas.openxmlformats.org/drawingml/2006/table">
            <a:tbl>
              <a:tblPr firstRow="1" bandRow="1">
                <a:tableStyleId>{5C22544A-7EE6-4342-B048-85BDC9FD1C3A}</a:tableStyleId>
              </a:tblPr>
              <a:tblGrid>
                <a:gridCol w="3688080"/>
                <a:gridCol w="3688080"/>
                <a:gridCol w="3688080"/>
              </a:tblGrid>
              <a:tr h="384048">
                <a:tc>
                  <a:txBody>
                    <a:bodyPr/>
                    <a:lstStyle/>
                    <a:p>
                      <a:r>
                        <a:rPr sz="1000" b="1">
                          <a:solidFill>
                            <a:srgbClr val="FFFFFF"/>
                          </a:solidFill>
                          <a:latin typeface="Arial"/>
                        </a:rPr>
                        <a:t>Visibility</a:t>
                      </a:r>
                    </a:p>
                  </a:txBody>
                  <a:tcPr>
                    <a:solidFill>
                      <a:srgbClr val="003366"/>
                    </a:solidFill>
                  </a:tcPr>
                </a:tc>
                <a:tc>
                  <a:txBody>
                    <a:bodyPr/>
                    <a:lstStyle/>
                    <a:p>
                      <a:r>
                        <a:rPr sz="1000" b="1">
                          <a:solidFill>
                            <a:srgbClr val="FFFFFF"/>
                          </a:solidFill>
                          <a:latin typeface="Arial"/>
                        </a:rPr>
                        <a:t>Meaning</a:t>
                      </a:r>
                    </a:p>
                  </a:txBody>
                  <a:tcPr>
                    <a:solidFill>
                      <a:srgbClr val="003366"/>
                    </a:solidFill>
                  </a:tcPr>
                </a:tc>
                <a:tc>
                  <a:txBody>
                    <a:bodyPr/>
                    <a:lstStyle/>
                    <a:p>
                      <a:r>
                        <a:rPr sz="1000" b="1">
                          <a:solidFill>
                            <a:srgbClr val="FFFFFF"/>
                          </a:solidFill>
                          <a:latin typeface="Arial"/>
                        </a:rPr>
                        <a:t>Effect on anchoring</a:t>
                      </a:r>
                    </a:p>
                  </a:txBody>
                  <a:tcPr>
                    <a:solidFill>
                      <a:srgbClr val="003366"/>
                    </a:solidFill>
                  </a:tcPr>
                </a:tc>
              </a:tr>
              <a:tr h="384048">
                <a:tc>
                  <a:txBody>
                    <a:bodyPr/>
                    <a:lstStyle/>
                    <a:p>
                      <a:r>
                        <a:rPr sz="1000" b="0">
                          <a:solidFill>
                            <a:srgbClr val="222833"/>
                          </a:solidFill>
                          <a:latin typeface="Arial"/>
                        </a:rPr>
                        <a:t>Blind</a:t>
                      </a:r>
                    </a:p>
                  </a:txBody>
                  <a:tcPr>
                    <a:solidFill>
                      <a:srgbClr val="F1F5FB"/>
                    </a:solidFill>
                  </a:tcPr>
                </a:tc>
                <a:tc>
                  <a:txBody>
                    <a:bodyPr/>
                    <a:lstStyle/>
                    <a:p>
                      <a:r>
                        <a:rPr sz="1000" b="0">
                          <a:solidFill>
                            <a:srgbClr val="222833"/>
                          </a:solidFill>
                          <a:latin typeface="Arial"/>
                        </a:rPr>
                        <a:t>Others' answers stay hidden for the whole phase</a:t>
                      </a:r>
                    </a:p>
                  </a:txBody>
                  <a:tcPr>
                    <a:solidFill>
                      <a:srgbClr val="F1F5FB"/>
                    </a:solidFill>
                  </a:tcPr>
                </a:tc>
                <a:tc>
                  <a:txBody>
                    <a:bodyPr/>
                    <a:lstStyle/>
                    <a:p>
                      <a:r>
                        <a:rPr sz="1000" b="0">
                          <a:solidFill>
                            <a:srgbClr val="222833"/>
                          </a:solidFill>
                          <a:latin typeface="Arial"/>
                        </a:rPr>
                        <a:t>Maximum protection; use with deliberation</a:t>
                      </a:r>
                    </a:p>
                  </a:txBody>
                  <a:tcPr>
                    <a:solidFill>
                      <a:srgbClr val="F1F5FB"/>
                    </a:solidFill>
                  </a:tcPr>
                </a:tc>
              </a:tr>
              <a:tr h="384048">
                <a:tc>
                  <a:txBody>
                    <a:bodyPr/>
                    <a:lstStyle/>
                    <a:p>
                      <a:r>
                        <a:rPr sz="1000" b="0">
                          <a:solidFill>
                            <a:srgbClr val="222833"/>
                          </a:solidFill>
                          <a:latin typeface="Arial"/>
                        </a:rPr>
                        <a:t>After-submit</a:t>
                      </a:r>
                    </a:p>
                  </a:txBody>
                  <a:tcPr>
                    <a:solidFill>
                      <a:srgbClr val="FFFFFF"/>
                    </a:solidFill>
                  </a:tcPr>
                </a:tc>
                <a:tc>
                  <a:txBody>
                    <a:bodyPr/>
                    <a:lstStyle/>
                    <a:p>
                      <a:r>
                        <a:rPr sz="1000" b="0">
                          <a:solidFill>
                            <a:srgbClr val="222833"/>
                          </a:solidFill>
                          <a:latin typeface="Arial"/>
                        </a:rPr>
                        <a:t>No anchoring before you commit, then the panel and the aggregate graph open up</a:t>
                      </a:r>
                    </a:p>
                  </a:txBody>
                  <a:tcPr>
                    <a:solidFill>
                      <a:srgbClr val="FFFFFF"/>
                    </a:solidFill>
                  </a:tcPr>
                </a:tc>
                <a:tc>
                  <a:txBody>
                    <a:bodyPr/>
                    <a:lstStyle/>
                    <a:p>
                      <a:r>
                        <a:rPr sz="1000" b="0">
                          <a:solidFill>
                            <a:srgbClr val="222833"/>
                          </a:solidFill>
                          <a:latin typeface="Arial"/>
                        </a:rPr>
                        <a:t>Protected where it matters, feedback where it helps (the eDelphi norm)</a:t>
                      </a:r>
                    </a:p>
                  </a:txBody>
                  <a:tcPr>
                    <a:solidFill>
                      <a:srgbClr val="FFFFFF"/>
                    </a:solidFill>
                  </a:tcPr>
                </a:tc>
              </a:tr>
              <a:tr h="384048">
                <a:tc>
                  <a:txBody>
                    <a:bodyPr/>
                    <a:lstStyle/>
                    <a:p>
                      <a:r>
                        <a:rPr sz="1000" b="0">
                          <a:solidFill>
                            <a:srgbClr val="222833"/>
                          </a:solidFill>
                          <a:latin typeface="Arial"/>
                        </a:rPr>
                        <a:t>Open</a:t>
                      </a:r>
                    </a:p>
                  </a:txBody>
                  <a:tcPr>
                    <a:solidFill>
                      <a:srgbClr val="F1F5FB"/>
                    </a:solidFill>
                  </a:tcPr>
                </a:tc>
                <a:tc>
                  <a:txBody>
                    <a:bodyPr/>
                    <a:lstStyle/>
                    <a:p>
                      <a:r>
                        <a:rPr sz="1000" b="0">
                          <a:solidFill>
                            <a:srgbClr val="222833"/>
                          </a:solidFill>
                          <a:latin typeface="Arial"/>
                        </a:rPr>
                        <a:t>The panel is visible throughout the phase</a:t>
                      </a:r>
                    </a:p>
                  </a:txBody>
                  <a:tcPr>
                    <a:solidFill>
                      <a:srgbClr val="F1F5FB"/>
                    </a:solidFill>
                  </a:tcPr>
                </a:tc>
                <a:tc>
                  <a:txBody>
                    <a:bodyPr/>
                    <a:lstStyle/>
                    <a:p>
                      <a:r>
                        <a:rPr sz="1000" b="0">
                          <a:solidFill>
                            <a:srgbClr val="222833"/>
                          </a:solidFill>
                          <a:latin typeface="Arial"/>
                        </a:rPr>
                        <a:t>No protection by design; full transparency</a:t>
                      </a:r>
                    </a:p>
                  </a:txBody>
                  <a:tcPr>
                    <a:solidFill>
                      <a:srgbClr val="F1F5FB"/>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Policy presets — choosing an iteration stance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Rather than set every phase by hand, the facilitator picks a preset that encodes a methodological stance; individual phases can still be overridden…</a:t>
            </a:r>
          </a:p>
        </p:txBody>
      </p:sp>
      <p:graphicFrame>
        <p:nvGraphicFramePr>
          <p:cNvPr id="6" name="Table 5"/>
          <p:cNvGraphicFramePr>
            <a:graphicFrameLocks noGrp="1"/>
          </p:cNvGraphicFramePr>
          <p:nvPr/>
        </p:nvGraphicFramePr>
        <p:xfrm>
          <a:off x="548640" y="1965960"/>
          <a:ext cx="11064240" cy="1920240"/>
        </p:xfrm>
        <a:graphic>
          <a:graphicData uri="http://schemas.openxmlformats.org/drawingml/2006/table">
            <a:tbl>
              <a:tblPr firstRow="1" bandRow="1">
                <a:tableStyleId>{5C22544A-7EE6-4342-B048-85BDC9FD1C3A}</a:tableStyleId>
              </a:tblPr>
              <a:tblGrid>
                <a:gridCol w="2766060"/>
                <a:gridCol w="2766060"/>
                <a:gridCol w="2766060"/>
                <a:gridCol w="2766060"/>
              </a:tblGrid>
              <a:tr h="384048">
                <a:tc>
                  <a:txBody>
                    <a:bodyPr/>
                    <a:lstStyle/>
                    <a:p>
                      <a:r>
                        <a:rPr sz="1000" b="1">
                          <a:solidFill>
                            <a:srgbClr val="FFFFFF"/>
                          </a:solidFill>
                          <a:latin typeface="Arial"/>
                        </a:rPr>
                        <a:t>Preset</a:t>
                      </a:r>
                    </a:p>
                  </a:txBody>
                  <a:tcPr>
                    <a:solidFill>
                      <a:srgbClr val="003366"/>
                    </a:solidFill>
                  </a:tcPr>
                </a:tc>
                <a:tc>
                  <a:txBody>
                    <a:bodyPr/>
                    <a:lstStyle/>
                    <a:p>
                      <a:r>
                        <a:rPr sz="1000" b="1">
                          <a:solidFill>
                            <a:srgbClr val="FFFFFF"/>
                          </a:solidFill>
                          <a:latin typeface="Arial"/>
                        </a:rPr>
                        <a:t>Response phase</a:t>
                      </a:r>
                    </a:p>
                  </a:txBody>
                  <a:tcPr>
                    <a:solidFill>
                      <a:srgbClr val="003366"/>
                    </a:solidFill>
                  </a:tcPr>
                </a:tc>
                <a:tc>
                  <a:txBody>
                    <a:bodyPr/>
                    <a:lstStyle/>
                    <a:p>
                      <a:r>
                        <a:rPr sz="1000" b="1">
                          <a:solidFill>
                            <a:srgbClr val="FFFFFF"/>
                          </a:solidFill>
                          <a:latin typeface="Arial"/>
                        </a:rPr>
                        <a:t>Dialogue / revision</a:t>
                      </a:r>
                    </a:p>
                  </a:txBody>
                  <a:tcPr>
                    <a:solidFill>
                      <a:srgbClr val="003366"/>
                    </a:solidFill>
                  </a:tcPr>
                </a:tc>
                <a:tc>
                  <a:txBody>
                    <a:bodyPr/>
                    <a:lstStyle/>
                    <a:p>
                      <a:r>
                        <a:rPr sz="1000" b="1">
                          <a:solidFill>
                            <a:srgbClr val="FFFFFF"/>
                          </a:solidFill>
                          <a:latin typeface="Arial"/>
                        </a:rPr>
                        <a:t>When to use</a:t>
                      </a:r>
                    </a:p>
                  </a:txBody>
                  <a:tcPr>
                    <a:solidFill>
                      <a:srgbClr val="003366"/>
                    </a:solidFill>
                  </a:tcPr>
                </a:tc>
              </a:tr>
              <a:tr h="384048">
                <a:tc>
                  <a:txBody>
                    <a:bodyPr/>
                    <a:lstStyle/>
                    <a:p>
                      <a:r>
                        <a:rPr sz="1000" b="0">
                          <a:solidFill>
                            <a:srgbClr val="222833"/>
                          </a:solidFill>
                          <a:latin typeface="Arial"/>
                        </a:rPr>
                        <a:t>Classic</a:t>
                      </a:r>
                    </a:p>
                  </a:txBody>
                  <a:tcPr>
                    <a:solidFill>
                      <a:srgbClr val="F1F5FB"/>
                    </a:solidFill>
                  </a:tcPr>
                </a:tc>
                <a:tc>
                  <a:txBody>
                    <a:bodyPr/>
                    <a:lstStyle/>
                    <a:p>
                      <a:r>
                        <a:rPr sz="1000" b="0">
                          <a:solidFill>
                            <a:srgbClr val="222833"/>
                          </a:solidFill>
                          <a:latin typeface="Arial"/>
                        </a:rPr>
                        <a:t>After-submit, no graph</a:t>
                      </a:r>
                    </a:p>
                  </a:txBody>
                  <a:tcPr>
                    <a:solidFill>
                      <a:srgbClr val="F1F5FB"/>
                    </a:solidFill>
                  </a:tcPr>
                </a:tc>
                <a:tc>
                  <a:txBody>
                    <a:bodyPr/>
                    <a:lstStyle/>
                    <a:p>
                      <a:r>
                        <a:rPr sz="1000" b="0">
                          <a:solidFill>
                            <a:srgbClr val="222833"/>
                          </a:solidFill>
                          <a:latin typeface="Arial"/>
                        </a:rPr>
                        <a:t>Open</a:t>
                      </a:r>
                    </a:p>
                  </a:txBody>
                  <a:tcPr>
                    <a:solidFill>
                      <a:srgbClr val="F1F5FB"/>
                    </a:solidFill>
                  </a:tcPr>
                </a:tc>
                <a:tc>
                  <a:txBody>
                    <a:bodyPr/>
                    <a:lstStyle/>
                    <a:p>
                      <a:r>
                        <a:rPr sz="1000" b="0">
                          <a:solidFill>
                            <a:srgbClr val="222833"/>
                          </a:solidFill>
                          <a:latin typeface="Arial"/>
                        </a:rPr>
                        <a:t>Staged Delphi with anchoring protection — the default</a:t>
                      </a:r>
                    </a:p>
                  </a:txBody>
                  <a:tcPr>
                    <a:solidFill>
                      <a:srgbClr val="F1F5FB"/>
                    </a:solidFill>
                  </a:tcPr>
                </a:tc>
              </a:tr>
              <a:tr h="384048">
                <a:tc>
                  <a:txBody>
                    <a:bodyPr/>
                    <a:lstStyle/>
                    <a:p>
                      <a:r>
                        <a:rPr sz="1000" b="0">
                          <a:solidFill>
                            <a:srgbClr val="222833"/>
                          </a:solidFill>
                          <a:latin typeface="Arial"/>
                        </a:rPr>
                        <a:t>Real-time (RTD)</a:t>
                      </a:r>
                    </a:p>
                  </a:txBody>
                  <a:tcPr>
                    <a:solidFill>
                      <a:srgbClr val="FFFFFF"/>
                    </a:solidFill>
                  </a:tcPr>
                </a:tc>
                <a:tc>
                  <a:txBody>
                    <a:bodyPr/>
                    <a:lstStyle/>
                    <a:p>
                      <a:r>
                        <a:rPr sz="1000" b="0">
                          <a:solidFill>
                            <a:srgbClr val="222833"/>
                          </a:solidFill>
                          <a:latin typeface="Arial"/>
                        </a:rPr>
                        <a:t>Open</a:t>
                      </a:r>
                    </a:p>
                  </a:txBody>
                  <a:tcPr>
                    <a:solidFill>
                      <a:srgbClr val="FFFFFF"/>
                    </a:solidFill>
                  </a:tcPr>
                </a:tc>
                <a:tc>
                  <a:txBody>
                    <a:bodyPr/>
                    <a:lstStyle/>
                    <a:p>
                      <a:r>
                        <a:rPr sz="1000" b="0">
                          <a:solidFill>
                            <a:srgbClr val="222833"/>
                          </a:solidFill>
                          <a:latin typeface="Arial"/>
                        </a:rPr>
                        <a:t>Open</a:t>
                      </a:r>
                    </a:p>
                  </a:txBody>
                  <a:tcPr>
                    <a:solidFill>
                      <a:srgbClr val="FFFFFF"/>
                    </a:solidFill>
                  </a:tcPr>
                </a:tc>
                <a:tc>
                  <a:txBody>
                    <a:bodyPr/>
                    <a:lstStyle/>
                    <a:p>
                      <a:r>
                        <a:rPr sz="1000" b="0">
                          <a:solidFill>
                            <a:srgbClr val="222833"/>
                          </a:solidFill>
                          <a:latin typeface="Arial"/>
                        </a:rPr>
                        <a:t>Continuous, always-open eDelphi; the round never closes for staged feedback</a:t>
                      </a:r>
                    </a:p>
                  </a:txBody>
                  <a:tcPr>
                    <a:solidFill>
                      <a:srgbClr val="FFFFFF"/>
                    </a:solidFill>
                  </a:tcPr>
                </a:tc>
              </a:tr>
              <a:tr h="384048">
                <a:tc>
                  <a:txBody>
                    <a:bodyPr/>
                    <a:lstStyle/>
                    <a:p>
                      <a:r>
                        <a:rPr sz="1000" b="0">
                          <a:solidFill>
                            <a:srgbClr val="222833"/>
                          </a:solidFill>
                          <a:latin typeface="Arial"/>
                        </a:rPr>
                        <a:t>Open</a:t>
                      </a:r>
                    </a:p>
                  </a:txBody>
                  <a:tcPr>
                    <a:solidFill>
                      <a:srgbClr val="F1F5FB"/>
                    </a:solidFill>
                  </a:tcPr>
                </a:tc>
                <a:tc>
                  <a:txBody>
                    <a:bodyPr/>
                    <a:lstStyle/>
                    <a:p>
                      <a:r>
                        <a:rPr sz="1000" b="0">
                          <a:solidFill>
                            <a:srgbClr val="222833"/>
                          </a:solidFill>
                          <a:latin typeface="Arial"/>
                        </a:rPr>
                        <a:t>Open, graph visible</a:t>
                      </a:r>
                    </a:p>
                  </a:txBody>
                  <a:tcPr>
                    <a:solidFill>
                      <a:srgbClr val="F1F5FB"/>
                    </a:solidFill>
                  </a:tcPr>
                </a:tc>
                <a:tc>
                  <a:txBody>
                    <a:bodyPr/>
                    <a:lstStyle/>
                    <a:p>
                      <a:r>
                        <a:rPr sz="1000" b="0">
                          <a:solidFill>
                            <a:srgbClr val="222833"/>
                          </a:solidFill>
                          <a:latin typeface="Arial"/>
                        </a:rPr>
                        <a:t>Open</a:t>
                      </a:r>
                    </a:p>
                  </a:txBody>
                  <a:tcPr>
                    <a:solidFill>
                      <a:srgbClr val="F1F5FB"/>
                    </a:solidFill>
                  </a:tcPr>
                </a:tc>
                <a:tc>
                  <a:txBody>
                    <a:bodyPr/>
                    <a:lstStyle/>
                    <a:p>
                      <a:r>
                        <a:rPr sz="1000" b="0">
                          <a:solidFill>
                            <a:srgbClr val="222833"/>
                          </a:solidFill>
                          <a:latin typeface="Arial"/>
                        </a:rPr>
                        <a:t>Full transparency from the first answer — workshops, teaching, low-stakes panels</a:t>
                      </a:r>
                    </a:p>
                  </a:txBody>
                  <a:tcPr>
                    <a:solidFill>
                      <a:srgbClr val="F1F5FB"/>
                    </a:solidFill>
                  </a:tcPr>
                </a:tc>
              </a:tr>
              <a:tr h="384048">
                <a:tc>
                  <a:txBody>
                    <a:bodyPr/>
                    <a:lstStyle/>
                    <a:p>
                      <a:r>
                        <a:rPr sz="1000" b="0">
                          <a:solidFill>
                            <a:srgbClr val="222833"/>
                          </a:solidFill>
                          <a:latin typeface="Arial"/>
                        </a:rPr>
                        <a:t>Barometer</a:t>
                      </a:r>
                    </a:p>
                  </a:txBody>
                  <a:tcPr>
                    <a:solidFill>
                      <a:srgbClr val="FFFFFF"/>
                    </a:solidFill>
                  </a:tcPr>
                </a:tc>
                <a:tc>
                  <a:txBody>
                    <a:bodyPr/>
                    <a:lstStyle/>
                    <a:p>
                      <a:r>
                        <a:rPr sz="1000" b="0">
                          <a:solidFill>
                            <a:srgbClr val="222833"/>
                          </a:solidFill>
                          <a:latin typeface="Arial"/>
                        </a:rPr>
                        <a:t>Open, recurring</a:t>
                      </a:r>
                    </a:p>
                  </a:txBody>
                  <a:tcPr>
                    <a:solidFill>
                      <a:srgbClr val="FFFFFF"/>
                    </a:solidFill>
                  </a:tcPr>
                </a:tc>
                <a:tc>
                  <a:txBody>
                    <a:bodyPr/>
                    <a:lstStyle/>
                    <a:p>
                      <a:r>
                        <a:rPr sz="1000" b="0">
                          <a:solidFill>
                            <a:srgbClr val="222833"/>
                          </a:solidFill>
                          <a:latin typeface="Arial"/>
                        </a:rPr>
                        <a:t>Open</a:t>
                      </a:r>
                    </a:p>
                  </a:txBody>
                  <a:tcPr>
                    <a:solidFill>
                      <a:srgbClr val="FFFFFF"/>
                    </a:solidFill>
                  </a:tcPr>
                </a:tc>
                <a:tc>
                  <a:txBody>
                    <a:bodyPr/>
                    <a:lstStyle/>
                    <a:p>
                      <a:r>
                        <a:rPr sz="1000" b="0">
                          <a:solidFill>
                            <a:srgbClr val="222833"/>
                          </a:solidFill>
                          <a:latin typeface="Arial"/>
                        </a:rPr>
                        <a:t>The same theses rated again from one wave to the next; tracks how positions move over time rather than converging in one study</a:t>
                      </a:r>
                    </a:p>
                  </a:txBody>
                  <a:tcPr>
                    <a:solidFill>
                      <a:srgbClr val="FFFFFF"/>
                    </a:solidFill>
                  </a:tcP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Revision and movement</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The point of feedback is to make informed movement possible. When a panelist changes an answer during the dialogue or revision phases, Pronoia records it as a revision rather than overwriting silently — so the facilitator can see how much and where the panel moved between rounds.</a:t>
            </a:r>
          </a:p>
          <a:p>
            <a:pPr>
              <a:spcAft>
                <a:spcPts val="900"/>
              </a:spcAft>
            </a:pPr>
            <a:r>
              <a:rPr sz="1400" b="0" i="0">
                <a:solidFill>
                  <a:srgbClr val="222833"/>
                </a:solidFill>
                <a:latin typeface="Arial"/>
              </a:rPr>
              <a:t>That movement is read against the panel pulse — the consensus / dissensus picture per thesis. Convergence shows where the panel is settling; persistent dissensus shows where a real, structured disagreement lives. Both are signals for the next decision.</a:t>
            </a:r>
          </a:p>
          <a:p>
            <a:pPr>
              <a:spcAft>
                <a:spcPts val="900"/>
              </a:spcAft>
            </a:pPr>
            <a:r>
              <a:rPr sz="1400" b="0" i="0">
                <a:solidFill>
                  <a:srgbClr val="222833"/>
                </a:solidFill>
                <a:latin typeface="Arial"/>
              </a:rPr>
              <a:t>Crucially, the learning movement is not uniform across the panel. Different groups — expertise areas, stakeholder positions or observation distances — typically behave differently: some converge quickly, others hold their ground, others shift only late. Reading movement by group is central to describing how the panel actually learns — and it is also where the most effective nudging happens: simply surfacing that one group has moved while another has not is itself a prompt for the lagging group to reconsider. Pronoia's group comparison along the panel-matrix axes makes these differential movements visible.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The panelist Home — real-time data that fuels iteration</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Iteration only works if panelists come back and engage. The panelist Home view is designed to make that happen: it turns the panel's live data into something informative and absorbing, so that seeing the panel move makes the panelist want to move too.</a:t>
            </a:r>
          </a:p>
          <a:p>
            <a:pPr>
              <a:spcAft>
                <a:spcPts val="900"/>
              </a:spcAft>
            </a:pPr>
            <a:r>
              <a:rPr sz="1400" b="0" i="0">
                <a:solidFill>
                  <a:srgbClr val="222833"/>
                </a:solidFill>
                <a:latin typeface="Arial"/>
              </a:rPr>
              <a:t>The view adapts to where the panelist is. On the first visit, before they have answered, it stays deliberately minimal — a short "About this study" and a direct route into the questions — so nothing stands between them and their first independent answer. Once they have answered, the layout puts the whole panel first:</a:t>
            </a:r>
          </a:p>
          <a:p>
            <a:pPr>
              <a:spcAft>
                <a:spcPts val="900"/>
              </a:spcAft>
            </a:pPr>
            <a:r>
              <a:rPr sz="1400" b="0" i="0">
                <a:solidFill>
                  <a:srgbClr val="222833"/>
                </a:solidFill>
                <a:latin typeface="Arial"/>
              </a:rPr>
              <a:t>See the pulse → Notice movement &amp; tension → Revise → See your effect &amp; learn</a:t>
            </a:r>
          </a:p>
          <a:p>
            <a:pPr>
              <a:spcAft>
                <a:spcPts val="900"/>
              </a:spcAft>
            </a:pPr>
            <a:r>
              <a:rPr sz="1400" b="0" i="0">
                <a:solidFill>
                  <a:srgbClr val="222833"/>
                </a:solidFill>
                <a:latin typeface="Arial"/>
              </a:rPr>
              <a:t>Why real-time data fuels iteration. Seeing live consensus form, or a tension open up around one's own position, is what moves a panelist to reconsider and revise. Each revision then changes the picture others see, which prompts further movement — and through that loop the panel, and each panelist, learns.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Tracking the panel — process metrics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Throughout the whole process Pronoia follows the panel with a small set of activity metrics. Together they show, at a glance, whether the panel is…</a:t>
            </a:r>
          </a:p>
        </p:txBody>
      </p:sp>
      <p:graphicFrame>
        <p:nvGraphicFramePr>
          <p:cNvPr id="6" name="Table 5"/>
          <p:cNvGraphicFramePr>
            <a:graphicFrameLocks noGrp="1"/>
          </p:cNvGraphicFramePr>
          <p:nvPr/>
        </p:nvGraphicFramePr>
        <p:xfrm>
          <a:off x="548640" y="1965960"/>
          <a:ext cx="11064240" cy="3072384"/>
        </p:xfrm>
        <a:graphic>
          <a:graphicData uri="http://schemas.openxmlformats.org/drawingml/2006/table">
            <a:tbl>
              <a:tblPr firstRow="1" bandRow="1">
                <a:tableStyleId>{5C22544A-7EE6-4342-B048-85BDC9FD1C3A}</a:tableStyleId>
              </a:tblPr>
              <a:tblGrid>
                <a:gridCol w="3688080"/>
                <a:gridCol w="3688080"/>
                <a:gridCol w="3688080"/>
              </a:tblGrid>
              <a:tr h="384048">
                <a:tc>
                  <a:txBody>
                    <a:bodyPr/>
                    <a:lstStyle/>
                    <a:p>
                      <a:r>
                        <a:rPr sz="1000" b="1">
                          <a:solidFill>
                            <a:srgbClr val="FFFFFF"/>
                          </a:solidFill>
                          <a:latin typeface="Arial"/>
                        </a:rPr>
                        <a:t>Metric</a:t>
                      </a:r>
                    </a:p>
                  </a:txBody>
                  <a:tcPr>
                    <a:solidFill>
                      <a:srgbClr val="003366"/>
                    </a:solidFill>
                  </a:tcPr>
                </a:tc>
                <a:tc>
                  <a:txBody>
                    <a:bodyPr/>
                    <a:lstStyle/>
                    <a:p>
                      <a:r>
                        <a:rPr sz="1000" b="1">
                          <a:solidFill>
                            <a:srgbClr val="FFFFFF"/>
                          </a:solidFill>
                          <a:latin typeface="Arial"/>
                        </a:rPr>
                        <a:t>What it counts</a:t>
                      </a:r>
                    </a:p>
                  </a:txBody>
                  <a:tcPr>
                    <a:solidFill>
                      <a:srgbClr val="003366"/>
                    </a:solidFill>
                  </a:tcPr>
                </a:tc>
                <a:tc>
                  <a:txBody>
                    <a:bodyPr/>
                    <a:lstStyle/>
                    <a:p>
                      <a:r>
                        <a:rPr sz="1000" b="1">
                          <a:solidFill>
                            <a:srgbClr val="FFFFFF"/>
                          </a:solidFill>
                          <a:latin typeface="Arial"/>
                        </a:rPr>
                        <a:t>What it signals</a:t>
                      </a:r>
                    </a:p>
                  </a:txBody>
                  <a:tcPr>
                    <a:solidFill>
                      <a:srgbClr val="003366"/>
                    </a:solidFill>
                  </a:tcPr>
                </a:tc>
              </a:tr>
              <a:tr h="384048">
                <a:tc>
                  <a:txBody>
                    <a:bodyPr/>
                    <a:lstStyle/>
                    <a:p>
                      <a:r>
                        <a:rPr sz="1000" b="0">
                          <a:solidFill>
                            <a:srgbClr val="222833"/>
                          </a:solidFill>
                          <a:latin typeface="Arial"/>
                        </a:rPr>
                        <a:t>Panelists</a:t>
                      </a:r>
                    </a:p>
                  </a:txBody>
                  <a:tcPr>
                    <a:solidFill>
                      <a:srgbClr val="F1F5FB"/>
                    </a:solidFill>
                  </a:tcPr>
                </a:tc>
                <a:tc>
                  <a:txBody>
                    <a:bodyPr/>
                    <a:lstStyle/>
                    <a:p>
                      <a:r>
                        <a:rPr sz="1000" b="0">
                          <a:solidFill>
                            <a:srgbClr val="222833"/>
                          </a:solidFill>
                          <a:latin typeface="Arial"/>
                        </a:rPr>
                        <a:t>Members in the panel</a:t>
                      </a:r>
                    </a:p>
                  </a:txBody>
                  <a:tcPr>
                    <a:solidFill>
                      <a:srgbClr val="F1F5FB"/>
                    </a:solidFill>
                  </a:tcPr>
                </a:tc>
                <a:tc>
                  <a:txBody>
                    <a:bodyPr/>
                    <a:lstStyle/>
                    <a:p>
                      <a:r>
                        <a:rPr sz="1000" b="0">
                          <a:solidFill>
                            <a:srgbClr val="222833"/>
                          </a:solidFill>
                          <a:latin typeface="Arial"/>
                        </a:rPr>
                        <a:t>The reach of the study</a:t>
                      </a:r>
                    </a:p>
                  </a:txBody>
                  <a:tcPr>
                    <a:solidFill>
                      <a:srgbClr val="F1F5FB"/>
                    </a:solidFill>
                  </a:tcPr>
                </a:tc>
              </a:tr>
              <a:tr h="384048">
                <a:tc>
                  <a:txBody>
                    <a:bodyPr/>
                    <a:lstStyle/>
                    <a:p>
                      <a:r>
                        <a:rPr sz="1000" b="0">
                          <a:solidFill>
                            <a:srgbClr val="222833"/>
                          </a:solidFill>
                          <a:latin typeface="Arial"/>
                        </a:rPr>
                        <a:t>Respondents</a:t>
                      </a:r>
                    </a:p>
                  </a:txBody>
                  <a:tcPr>
                    <a:solidFill>
                      <a:srgbClr val="FFFFFF"/>
                    </a:solidFill>
                  </a:tcPr>
                </a:tc>
                <a:tc>
                  <a:txBody>
                    <a:bodyPr/>
                    <a:lstStyle/>
                    <a:p>
                      <a:r>
                        <a:rPr sz="1000" b="0">
                          <a:solidFill>
                            <a:srgbClr val="222833"/>
                          </a:solidFill>
                          <a:latin typeface="Arial"/>
                        </a:rPr>
                        <a:t>Panelists who have answered</a:t>
                      </a:r>
                    </a:p>
                  </a:txBody>
                  <a:tcPr>
                    <a:solidFill>
                      <a:srgbClr val="FFFFFF"/>
                    </a:solidFill>
                  </a:tcPr>
                </a:tc>
                <a:tc>
                  <a:txBody>
                    <a:bodyPr/>
                    <a:lstStyle/>
                    <a:p>
                      <a:r>
                        <a:rPr sz="1000" b="0">
                          <a:solidFill>
                            <a:srgbClr val="222833"/>
                          </a:solidFill>
                          <a:latin typeface="Arial"/>
                        </a:rPr>
                        <a:t>Response rate and coverage</a:t>
                      </a:r>
                    </a:p>
                  </a:txBody>
                  <a:tcPr>
                    <a:solidFill>
                      <a:srgbClr val="FFFFFF"/>
                    </a:solidFill>
                  </a:tcPr>
                </a:tc>
              </a:tr>
              <a:tr h="384048">
                <a:tc>
                  <a:txBody>
                    <a:bodyPr/>
                    <a:lstStyle/>
                    <a:p>
                      <a:r>
                        <a:rPr sz="1000" b="0">
                          <a:solidFill>
                            <a:srgbClr val="222833"/>
                          </a:solidFill>
                          <a:latin typeface="Arial"/>
                        </a:rPr>
                        <a:t>Comments</a:t>
                      </a:r>
                    </a:p>
                  </a:txBody>
                  <a:tcPr>
                    <a:solidFill>
                      <a:srgbClr val="F1F5FB"/>
                    </a:solidFill>
                  </a:tcPr>
                </a:tc>
                <a:tc>
                  <a:txBody>
                    <a:bodyPr/>
                    <a:lstStyle/>
                    <a:p>
                      <a:r>
                        <a:rPr sz="1000" b="0">
                          <a:solidFill>
                            <a:srgbClr val="222833"/>
                          </a:solidFill>
                          <a:latin typeface="Arial"/>
                        </a:rPr>
                        <a:t>Arguments and comments written</a:t>
                      </a:r>
                    </a:p>
                  </a:txBody>
                  <a:tcPr>
                    <a:solidFill>
                      <a:srgbClr val="F1F5FB"/>
                    </a:solidFill>
                  </a:tcPr>
                </a:tc>
                <a:tc>
                  <a:txBody>
                    <a:bodyPr/>
                    <a:lstStyle/>
                    <a:p>
                      <a:r>
                        <a:rPr sz="1000" b="0">
                          <a:solidFill>
                            <a:srgbClr val="222833"/>
                          </a:solidFill>
                          <a:latin typeface="Arial"/>
                        </a:rPr>
                        <a:t>Depth of reasoning offered</a:t>
                      </a:r>
                    </a:p>
                  </a:txBody>
                  <a:tcPr>
                    <a:solidFill>
                      <a:srgbClr val="F1F5FB"/>
                    </a:solidFill>
                  </a:tcPr>
                </a:tc>
              </a:tr>
              <a:tr h="384048">
                <a:tc>
                  <a:txBody>
                    <a:bodyPr/>
                    <a:lstStyle/>
                    <a:p>
                      <a:r>
                        <a:rPr sz="1000" b="0">
                          <a:solidFill>
                            <a:srgbClr val="222833"/>
                          </a:solidFill>
                          <a:latin typeface="Arial"/>
                        </a:rPr>
                        <a:t>Replies</a:t>
                      </a:r>
                    </a:p>
                  </a:txBody>
                  <a:tcPr>
                    <a:solidFill>
                      <a:srgbClr val="FFFFFF"/>
                    </a:solidFill>
                  </a:tcPr>
                </a:tc>
                <a:tc>
                  <a:txBody>
                    <a:bodyPr/>
                    <a:lstStyle/>
                    <a:p>
                      <a:r>
                        <a:rPr sz="1000" b="0">
                          <a:solidFill>
                            <a:srgbClr val="222833"/>
                          </a:solidFill>
                          <a:latin typeface="Arial"/>
                        </a:rPr>
                        <a:t>Comments on comments</a:t>
                      </a:r>
                    </a:p>
                  </a:txBody>
                  <a:tcPr>
                    <a:solidFill>
                      <a:srgbClr val="FFFFFF"/>
                    </a:solidFill>
                  </a:tcPr>
                </a:tc>
                <a:tc>
                  <a:txBody>
                    <a:bodyPr/>
                    <a:lstStyle/>
                    <a:p>
                      <a:r>
                        <a:rPr sz="1000" b="0">
                          <a:solidFill>
                            <a:srgbClr val="222833"/>
                          </a:solidFill>
                          <a:latin typeface="Arial"/>
                        </a:rPr>
                        <a:t>Genuine dialogue, not parallel monologue</a:t>
                      </a:r>
                    </a:p>
                  </a:txBody>
                  <a:tcPr>
                    <a:solidFill>
                      <a:srgbClr val="FFFFFF"/>
                    </a:solidFill>
                  </a:tcPr>
                </a:tc>
              </a:tr>
              <a:tr h="384048">
                <a:tc>
                  <a:txBody>
                    <a:bodyPr/>
                    <a:lstStyle/>
                    <a:p>
                      <a:r>
                        <a:rPr sz="1000" b="0">
                          <a:solidFill>
                            <a:srgbClr val="222833"/>
                          </a:solidFill>
                          <a:latin typeface="Arial"/>
                        </a:rPr>
                        <a:t>Reactions</a:t>
                      </a:r>
                    </a:p>
                  </a:txBody>
                  <a:tcPr>
                    <a:solidFill>
                      <a:srgbClr val="F1F5FB"/>
                    </a:solidFill>
                  </a:tcPr>
                </a:tc>
                <a:tc>
                  <a:txBody>
                    <a:bodyPr/>
                    <a:lstStyle/>
                    <a:p>
                      <a:r>
                        <a:rPr sz="1000" b="0">
                          <a:solidFill>
                            <a:srgbClr val="222833"/>
                          </a:solidFill>
                          <a:latin typeface="Arial"/>
                        </a:rPr>
                        <a:t>Lightweight responses to others</a:t>
                      </a:r>
                    </a:p>
                  </a:txBody>
                  <a:tcPr>
                    <a:solidFill>
                      <a:srgbClr val="F1F5FB"/>
                    </a:solidFill>
                  </a:tcPr>
                </a:tc>
                <a:tc>
                  <a:txBody>
                    <a:bodyPr/>
                    <a:lstStyle/>
                    <a:p>
                      <a:r>
                        <a:rPr sz="1000" b="0">
                          <a:solidFill>
                            <a:srgbClr val="222833"/>
                          </a:solidFill>
                          <a:latin typeface="Arial"/>
                        </a:rPr>
                        <a:t>Low-effort engagement and attention</a:t>
                      </a:r>
                    </a:p>
                  </a:txBody>
                  <a:tcPr>
                    <a:solidFill>
                      <a:srgbClr val="F1F5FB"/>
                    </a:solidFill>
                  </a:tcPr>
                </a:tc>
              </a:tr>
              <a:tr h="384048">
                <a:tc>
                  <a:txBody>
                    <a:bodyPr/>
                    <a:lstStyle/>
                    <a:p>
                      <a:r>
                        <a:rPr sz="1000" b="0">
                          <a:solidFill>
                            <a:srgbClr val="222833"/>
                          </a:solidFill>
                          <a:latin typeface="Arial"/>
                        </a:rPr>
                        <a:t>Revisions</a:t>
                      </a:r>
                    </a:p>
                  </a:txBody>
                  <a:tcPr>
                    <a:solidFill>
                      <a:srgbClr val="FFFFFF"/>
                    </a:solidFill>
                  </a:tcPr>
                </a:tc>
                <a:tc>
                  <a:txBody>
                    <a:bodyPr/>
                    <a:lstStyle/>
                    <a:p>
                      <a:r>
                        <a:rPr sz="1000" b="0">
                          <a:solidFill>
                            <a:srgbClr val="222833"/>
                          </a:solidFill>
                          <a:latin typeface="Arial"/>
                        </a:rPr>
                        <a:t>Changes to answers and comments</a:t>
                      </a:r>
                    </a:p>
                  </a:txBody>
                  <a:tcPr>
                    <a:solidFill>
                      <a:srgbClr val="FFFFFF"/>
                    </a:solidFill>
                  </a:tcPr>
                </a:tc>
                <a:tc>
                  <a:txBody>
                    <a:bodyPr/>
                    <a:lstStyle/>
                    <a:p>
                      <a:r>
                        <a:rPr sz="1000" b="0">
                          <a:solidFill>
                            <a:srgbClr val="222833"/>
                          </a:solidFill>
                          <a:latin typeface="Arial"/>
                        </a:rPr>
                        <a:t>The learning movement itself</a:t>
                      </a:r>
                    </a:p>
                  </a:txBody>
                  <a:tcPr>
                    <a:solidFill>
                      <a:srgbClr val="FFFFFF"/>
                    </a:solidFill>
                  </a:tcPr>
                </a:tc>
              </a:tr>
              <a:tr h="384048">
                <a:tc>
                  <a:txBody>
                    <a:bodyPr/>
                    <a:lstStyle/>
                    <a:p>
                      <a:r>
                        <a:rPr sz="1000" b="0">
                          <a:solidFill>
                            <a:srgbClr val="222833"/>
                          </a:solidFill>
                          <a:latin typeface="Arial"/>
                        </a:rPr>
                        <a:t>Visits</a:t>
                      </a:r>
                    </a:p>
                  </a:txBody>
                  <a:tcPr>
                    <a:solidFill>
                      <a:srgbClr val="F1F5FB"/>
                    </a:solidFill>
                  </a:tcPr>
                </a:tc>
                <a:tc>
                  <a:txBody>
                    <a:bodyPr/>
                    <a:lstStyle/>
                    <a:p>
                      <a:r>
                        <a:rPr sz="1000" b="0">
                          <a:solidFill>
                            <a:srgbClr val="222833"/>
                          </a:solidFill>
                          <a:latin typeface="Arial"/>
                        </a:rPr>
                        <a:t>Visits to the site</a:t>
                      </a:r>
                    </a:p>
                  </a:txBody>
                  <a:tcPr>
                    <a:solidFill>
                      <a:srgbClr val="F1F5FB"/>
                    </a:solidFill>
                  </a:tcPr>
                </a:tc>
                <a:tc>
                  <a:txBody>
                    <a:bodyPr/>
                    <a:lstStyle/>
                    <a:p>
                      <a:r>
                        <a:rPr sz="1000" b="0">
                          <a:solidFill>
                            <a:srgbClr val="222833"/>
                          </a:solidFill>
                          <a:latin typeface="Arial"/>
                        </a:rPr>
                        <a:t>Sustained attention and return rate</a:t>
                      </a:r>
                    </a:p>
                  </a:txBody>
                  <a:tcPr>
                    <a:solidFill>
                      <a:srgbClr val="F1F5FB"/>
                    </a:solidFill>
                  </a:tcPr>
                </a:tc>
              </a:tr>
            </a:tbl>
          </a:graphicData>
        </a:graphic>
      </p:graphicFrame>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Iterating across rounds — when to continue, when to close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After a round closes, the facilitator makes one decision: run another round, or stop. Between rounds the facilitator can also act on panel health: if…</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Run another round when positions are still moving, when dialogue raised new considerations that deserve a fresh answer, or when a thin panel has just been supplemented.</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Close when the panel has converged, or when dissensus is stable and well-understood — further rounds would add cost without insight.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The facilitator's iteration playbook</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Source: Pronoia — The Iterative Process (Metodix, June 2026).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Anonymity: identity modes and group reporting</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How Pronoia protects panelist anonymity: three identity modes, AI disclosure, k≥3 group reporting, matrix-based group comparison, and pointers to the working guides for role play and the QR one-shot poll.</a:t>
            </a:r>
          </a:p>
          <a:p>
            <a:pPr>
              <a:spcAft>
                <a:spcPts val="900"/>
              </a:spcAft>
            </a:pPr>
            <a:r>
              <a:rPr sz="1400" b="0" i="0">
                <a:solidFill>
                  <a:srgbClr val="222833"/>
                </a:solidFill>
                <a:latin typeface="Arial"/>
              </a:rPr>
              <a:t>Facilitation (Pronoia)</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Principle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The core of the Delphi method is to reduce social-conformity pressure and dominance through (semi-)anonymity. In Pronoia, panelists are strictly anonymous to one another yet identifiable through a pseudonym, so that in dialogue a participant recognises the same conversation partner as the same person. Anonymity protects honest judgement; it must not break accidentally through small groups, AI participants, or comparisons.</a:t>
            </a:r>
          </a:p>
          <a:p>
            <a:pPr>
              <a:spcAft>
                <a:spcPts val="900"/>
              </a:spcAft>
            </a:pPr>
            <a:r>
              <a:rPr sz="1400" b="0" i="0">
                <a:solidFill>
                  <a:srgbClr val="222833"/>
                </a:solidFill>
                <a:latin typeface="Arial"/>
              </a:rPr>
              <a:t>Group-level reporting runs along the panel matrix — the expertise (primary) and stakeholder (secondary) axes — rather than a single legacy grouping. The same k≥3 protection applies to every axis and to the panel-pulse group dots.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Three identity modes (per-panel setting)</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A. Pseudonymous (default) A stable word handle per panelist (e.g. Aurora, Vega) — memorable and distinctive, giving no hint of identity or status,…</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role is a name, the box is a group. Group comparison and analysis use the box the panelist chose, not the free role text. Freely written roles therefore do not break the panel into groups of one, and k≥3 protection stays in force.</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Others see the role next to the panelist's reasoning and comments, after the handle, marked self-selected. It is a claimed perspective, not verified expertise.</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AI role. The facilitator can commission a role for an AI panelist in the same matrix. It is shown marked AI role, and the AI answers from the role's perspective. A role a human chose and a role an AI plays are never confused.</a:t>
            </a:r>
          </a:p>
        </p:txBody>
      </p:sp>
      <p:sp>
        <p:nvSpPr>
          <p:cNvPr id="15" name="Rounded Rectangle 14"/>
          <p:cNvSpPr/>
          <p:nvPr/>
        </p:nvSpPr>
        <p:spPr>
          <a:xfrm>
            <a:off x="6263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6464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20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When role play is switched off, roles are shown to no one; the saved role and box are kept.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Cross-cutting rules (always on, in every mode)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AI is always disclosed. Every AI panelist is marked with "AI" plus a short role description, 2–3 words (e.g. AI · Economist, AI · Labour Researcher). Shown everywhere an AI panelist appears: dialogue arguments and comments, panel lists, pulse group labels, reports. Never hidden, never presented as human.</a:t>
            </a:r>
          </a:p>
          <a:p>
            <a:pPr>
              <a:spcAft>
                <a:spcPts val="900"/>
              </a:spcAft>
            </a:pPr>
            <a:r>
              <a:rPr sz="1400" b="0" i="0">
                <a:solidFill>
                  <a:srgbClr val="222833"/>
                </a:solidFill>
                <a:latin typeface="Arial"/>
              </a:rPr>
              <a:t>k-anonymity (k = 3) across all group-level views. No sub-group with fewer than three people is reported at group level — comparisons, sentiment and panel-pulse group dots included — and the rule applies independently on each matrix axis. Complementary protection: when a group falls below the threshold it is folded (into an "Other" group) until every cell has at least three; if "Other" is still below three, the breakdown is not shown at all. Panelists with no value on an axis are excluded from that axis — they never form a residual bucket. The same threshold applies to cross-tabulations (group × thesis): a numeric cell is hidden when n &lt; 3. On small panels the facilitator is steered to a 2–3 group split; anonymity wins. In the extreme, the pulse is shown at whole-panel level only.</a:t>
            </a:r>
          </a:p>
          <a:p>
            <a:pPr>
              <a:spcAft>
                <a:spcPts val="900"/>
              </a:spcAft>
            </a:pPr>
            <a:r>
              <a:rPr sz="1400" b="0" i="0">
                <a:solidFill>
                  <a:srgbClr val="222833"/>
                </a:solidFill>
                <a:latin typeface="Arial"/>
              </a:rPr>
              <a:t>Visibility &amp; the after-submit reveal. Per-round phase policy controls when a panelist sees others. The default classic preset uses after-submit for the response phase: no anchoring before you commit your own answer, but once submitted the panelist sees others' anonymized responses and the aggregate graph. Strict blind remains available in the facilitator policy editor. All revealed material stays pseudonymous and k≥3-protected; the reveal changes timing, not the identity rules.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What is available in each mode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*Unless blind-facilitator mode is enabled. By default the facilitator sees real identities (for reminders and quality control); a per-panel…</a:t>
            </a:r>
          </a:p>
        </p:txBody>
      </p:sp>
      <p:graphicFrame>
        <p:nvGraphicFramePr>
          <p:cNvPr id="6" name="Table 5"/>
          <p:cNvGraphicFramePr>
            <a:graphicFrameLocks noGrp="1"/>
          </p:cNvGraphicFramePr>
          <p:nvPr/>
        </p:nvGraphicFramePr>
        <p:xfrm>
          <a:off x="548640" y="1965960"/>
          <a:ext cx="11064240" cy="3840480"/>
        </p:xfrm>
        <a:graphic>
          <a:graphicData uri="http://schemas.openxmlformats.org/drawingml/2006/table">
            <a:tbl>
              <a:tblPr firstRow="1" bandRow="1">
                <a:tableStyleId>{5C22544A-7EE6-4342-B048-85BDC9FD1C3A}</a:tableStyleId>
              </a:tblPr>
              <a:tblGrid>
                <a:gridCol w="2766060"/>
                <a:gridCol w="2766060"/>
                <a:gridCol w="2766060"/>
                <a:gridCol w="2766060"/>
              </a:tblGrid>
              <a:tr h="384048">
                <a:tc>
                  <a:txBody>
                    <a:bodyPr/>
                    <a:lstStyle/>
                    <a:p>
                      <a:r>
                        <a:rPr sz="1000" b="1">
                          <a:solidFill>
                            <a:srgbClr val="FFFFFF"/>
                          </a:solidFill>
                          <a:latin typeface="Arial"/>
                        </a:rPr>
                        <a:t>Feature</a:t>
                      </a:r>
                    </a:p>
                  </a:txBody>
                  <a:tcPr>
                    <a:solidFill>
                      <a:srgbClr val="003366"/>
                    </a:solidFill>
                  </a:tcPr>
                </a:tc>
                <a:tc>
                  <a:txBody>
                    <a:bodyPr/>
                    <a:lstStyle/>
                    <a:p>
                      <a:r>
                        <a:rPr sz="1000" b="1">
                          <a:solidFill>
                            <a:srgbClr val="FFFFFF"/>
                          </a:solidFill>
                          <a:latin typeface="Arial"/>
                        </a:rPr>
                        <a:t>A Pseudonymous</a:t>
                      </a:r>
                    </a:p>
                  </a:txBody>
                  <a:tcPr>
                    <a:solidFill>
                      <a:srgbClr val="003366"/>
                    </a:solidFill>
                  </a:tcPr>
                </a:tc>
                <a:tc>
                  <a:txBody>
                    <a:bodyPr/>
                    <a:lstStyle/>
                    <a:p>
                      <a:r>
                        <a:rPr sz="1000" b="1">
                          <a:solidFill>
                            <a:srgbClr val="FFFFFF"/>
                          </a:solidFill>
                          <a:latin typeface="Arial"/>
                        </a:rPr>
                        <a:t>B Role-play</a:t>
                      </a:r>
                    </a:p>
                  </a:txBody>
                  <a:tcPr>
                    <a:solidFill>
                      <a:srgbClr val="003366"/>
                    </a:solidFill>
                  </a:tcPr>
                </a:tc>
                <a:tc>
                  <a:txBody>
                    <a:bodyPr/>
                    <a:lstStyle/>
                    <a:p>
                      <a:r>
                        <a:rPr sz="1000" b="1">
                          <a:solidFill>
                            <a:srgbClr val="FFFFFF"/>
                          </a:solidFill>
                          <a:latin typeface="Arial"/>
                        </a:rPr>
                        <a:t>C Fully anonymous</a:t>
                      </a:r>
                    </a:p>
                  </a:txBody>
                  <a:tcPr>
                    <a:solidFill>
                      <a:srgbClr val="003366"/>
                    </a:solidFill>
                  </a:tcPr>
                </a:tc>
              </a:tr>
              <a:tr h="384048">
                <a:tc>
                  <a:txBody>
                    <a:bodyPr/>
                    <a:lstStyle/>
                    <a:p>
                      <a:r>
                        <a:rPr sz="1000" b="0">
                          <a:solidFill>
                            <a:srgbClr val="222833"/>
                          </a:solidFill>
                          <a:latin typeface="Arial"/>
                        </a:rPr>
                        <a:t>Persistent handle</a:t>
                      </a:r>
                    </a:p>
                  </a:txBody>
                  <a:tcPr>
                    <a:solidFill>
                      <a:srgbClr val="F1F5FB"/>
                    </a:solidFill>
                  </a:tcPr>
                </a:tc>
                <a:tc>
                  <a:txBody>
                    <a:bodyPr/>
                    <a:lstStyle/>
                    <a:p>
                      <a:r>
                        <a:rPr sz="1000" b="0">
                          <a:solidFill>
                            <a:srgbClr val="222833"/>
                          </a:solidFill>
                          <a:latin typeface="Arial"/>
                        </a:rPr>
                        <a:t>yes</a:t>
                      </a:r>
                    </a:p>
                  </a:txBody>
                  <a:tcPr>
                    <a:solidFill>
                      <a:srgbClr val="F1F5FB"/>
                    </a:solidFill>
                  </a:tcPr>
                </a:tc>
                <a:tc>
                  <a:txBody>
                    <a:bodyPr/>
                    <a:lstStyle/>
                    <a:p>
                      <a:r>
                        <a:rPr sz="1000" b="0">
                          <a:solidFill>
                            <a:srgbClr val="222833"/>
                          </a:solidFill>
                          <a:latin typeface="Arial"/>
                        </a:rPr>
                        <a:t>yes</a:t>
                      </a:r>
                    </a:p>
                  </a:txBody>
                  <a:tcPr>
                    <a:solidFill>
                      <a:srgbClr val="F1F5FB"/>
                    </a:solidFill>
                  </a:tcPr>
                </a:tc>
                <a:tc>
                  <a:txBody>
                    <a:bodyPr/>
                    <a:lstStyle/>
                    <a:p>
                      <a:r>
                        <a:rPr sz="1000" b="0">
                          <a:solidFill>
                            <a:srgbClr val="222833"/>
                          </a:solidFill>
                          <a:latin typeface="Arial"/>
                        </a:rPr>
                        <a:t>no</a:t>
                      </a:r>
                    </a:p>
                  </a:txBody>
                  <a:tcPr>
                    <a:solidFill>
                      <a:srgbClr val="F1F5FB"/>
                    </a:solidFill>
                  </a:tcPr>
                </a:tc>
              </a:tr>
              <a:tr h="384048">
                <a:tc>
                  <a:txBody>
                    <a:bodyPr/>
                    <a:lstStyle/>
                    <a:p>
                      <a:r>
                        <a:rPr sz="1000" b="0">
                          <a:solidFill>
                            <a:srgbClr val="222833"/>
                          </a:solidFill>
                          <a:latin typeface="Arial"/>
                        </a:rPr>
                        <a:t>Recognisable in dialogue</a:t>
                      </a:r>
                    </a:p>
                  </a:txBody>
                  <a:tcPr>
                    <a:solidFill>
                      <a:srgbClr val="FFFFFF"/>
                    </a:solidFill>
                  </a:tcPr>
                </a:tc>
                <a:tc>
                  <a:txBody>
                    <a:bodyPr/>
                    <a:lstStyle/>
                    <a:p>
                      <a:r>
                        <a:rPr sz="1000" b="0">
                          <a:solidFill>
                            <a:srgbClr val="222833"/>
                          </a:solidFill>
                          <a:latin typeface="Arial"/>
                        </a:rPr>
                        <a:t>yes</a:t>
                      </a:r>
                    </a:p>
                  </a:txBody>
                  <a:tcPr>
                    <a:solidFill>
                      <a:srgbClr val="FFFFFF"/>
                    </a:solidFill>
                  </a:tcPr>
                </a:tc>
                <a:tc>
                  <a:txBody>
                    <a:bodyPr/>
                    <a:lstStyle/>
                    <a:p>
                      <a:r>
                        <a:rPr sz="1000" b="0">
                          <a:solidFill>
                            <a:srgbClr val="222833"/>
                          </a:solidFill>
                          <a:latin typeface="Arial"/>
                        </a:rPr>
                        <a:t>yes</a:t>
                      </a:r>
                    </a:p>
                  </a:txBody>
                  <a:tcPr>
                    <a:solidFill>
                      <a:srgbClr val="FFFFFF"/>
                    </a:solidFill>
                  </a:tcPr>
                </a:tc>
                <a:tc>
                  <a:txBody>
                    <a:bodyPr/>
                    <a:lstStyle/>
                    <a:p>
                      <a:r>
                        <a:rPr sz="1000" b="0">
                          <a:solidFill>
                            <a:srgbClr val="222833"/>
                          </a:solidFill>
                          <a:latin typeface="Arial"/>
                        </a:rPr>
                        <a:t>no (nameless)</a:t>
                      </a:r>
                    </a:p>
                  </a:txBody>
                  <a:tcPr>
                    <a:solidFill>
                      <a:srgbClr val="FFFFFF"/>
                    </a:solidFill>
                  </a:tcPr>
                </a:tc>
              </a:tr>
              <a:tr h="384048">
                <a:tc>
                  <a:txBody>
                    <a:bodyPr/>
                    <a:lstStyle/>
                    <a:p>
                      <a:r>
                        <a:rPr sz="1000" b="0">
                          <a:solidFill>
                            <a:srgbClr val="222833"/>
                          </a:solidFill>
                          <a:latin typeface="Arial"/>
                        </a:rPr>
                        <a:t>Home / arena / recognition</a:t>
                      </a:r>
                    </a:p>
                  </a:txBody>
                  <a:tcPr>
                    <a:solidFill>
                      <a:srgbClr val="F1F5FB"/>
                    </a:solidFill>
                  </a:tcPr>
                </a:tc>
                <a:tc>
                  <a:txBody>
                    <a:bodyPr/>
                    <a:lstStyle/>
                    <a:p>
                      <a:r>
                        <a:rPr sz="1000" b="0">
                          <a:solidFill>
                            <a:srgbClr val="222833"/>
                          </a:solidFill>
                          <a:latin typeface="Arial"/>
                        </a:rPr>
                        <a:t>yes</a:t>
                      </a:r>
                    </a:p>
                  </a:txBody>
                  <a:tcPr>
                    <a:solidFill>
                      <a:srgbClr val="F1F5FB"/>
                    </a:solidFill>
                  </a:tcPr>
                </a:tc>
                <a:tc>
                  <a:txBody>
                    <a:bodyPr/>
                    <a:lstStyle/>
                    <a:p>
                      <a:r>
                        <a:rPr sz="1000" b="0">
                          <a:solidFill>
                            <a:srgbClr val="222833"/>
                          </a:solidFill>
                          <a:latin typeface="Arial"/>
                        </a:rPr>
                        <a:t>yes</a:t>
                      </a:r>
                    </a:p>
                  </a:txBody>
                  <a:tcPr>
                    <a:solidFill>
                      <a:srgbClr val="F1F5FB"/>
                    </a:solidFill>
                  </a:tcPr>
                </a:tc>
                <a:tc>
                  <a:txBody>
                    <a:bodyPr/>
                    <a:lstStyle/>
                    <a:p>
                      <a:r>
                        <a:rPr sz="1000" b="0">
                          <a:solidFill>
                            <a:srgbClr val="222833"/>
                          </a:solidFill>
                          <a:latin typeface="Arial"/>
                        </a:rPr>
                        <a:t>no</a:t>
                      </a:r>
                    </a:p>
                  </a:txBody>
                  <a:tcPr>
                    <a:solidFill>
                      <a:srgbClr val="F1F5FB"/>
                    </a:solidFill>
                  </a:tcPr>
                </a:tc>
              </a:tr>
              <a:tr h="384048">
                <a:tc>
                  <a:txBody>
                    <a:bodyPr/>
                    <a:lstStyle/>
                    <a:p>
                      <a:r>
                        <a:rPr sz="1000" b="0">
                          <a:solidFill>
                            <a:srgbClr val="222833"/>
                          </a:solidFill>
                          <a:latin typeface="Arial"/>
                        </a:rPr>
                        <a:t>Revisions</a:t>
                      </a:r>
                    </a:p>
                  </a:txBody>
                  <a:tcPr>
                    <a:solidFill>
                      <a:srgbClr val="FFFFFF"/>
                    </a:solidFill>
                  </a:tcPr>
                </a:tc>
                <a:tc>
                  <a:txBody>
                    <a:bodyPr/>
                    <a:lstStyle/>
                    <a:p>
                      <a:r>
                        <a:rPr sz="1000" b="0">
                          <a:solidFill>
                            <a:srgbClr val="222833"/>
                          </a:solidFill>
                          <a:latin typeface="Arial"/>
                        </a:rPr>
                        <a:t>yes</a:t>
                      </a:r>
                    </a:p>
                  </a:txBody>
                  <a:tcPr>
                    <a:solidFill>
                      <a:srgbClr val="FFFFFF"/>
                    </a:solidFill>
                  </a:tcPr>
                </a:tc>
                <a:tc>
                  <a:txBody>
                    <a:bodyPr/>
                    <a:lstStyle/>
                    <a:p>
                      <a:r>
                        <a:rPr sz="1000" b="0">
                          <a:solidFill>
                            <a:srgbClr val="222833"/>
                          </a:solidFill>
                          <a:latin typeface="Arial"/>
                        </a:rPr>
                        <a:t>yes</a:t>
                      </a:r>
                    </a:p>
                  </a:txBody>
                  <a:tcPr>
                    <a:solidFill>
                      <a:srgbClr val="FFFFFF"/>
                    </a:solidFill>
                  </a:tcPr>
                </a:tc>
                <a:tc>
                  <a:txBody>
                    <a:bodyPr/>
                    <a:lstStyle/>
                    <a:p>
                      <a:r>
                        <a:rPr sz="1000" b="0">
                          <a:solidFill>
                            <a:srgbClr val="222833"/>
                          </a:solidFill>
                          <a:latin typeface="Arial"/>
                        </a:rPr>
                        <a:t>no (one-shot)</a:t>
                      </a:r>
                    </a:p>
                  </a:txBody>
                  <a:tcPr>
                    <a:solidFill>
                      <a:srgbClr val="FFFFFF"/>
                    </a:solidFill>
                  </a:tcPr>
                </a:tc>
              </a:tr>
              <a:tr h="384048">
                <a:tc>
                  <a:txBody>
                    <a:bodyPr/>
                    <a:lstStyle/>
                    <a:p>
                      <a:r>
                        <a:rPr sz="1000" b="0">
                          <a:solidFill>
                            <a:srgbClr val="222833"/>
                          </a:solidFill>
                          <a:latin typeface="Arial"/>
                        </a:rPr>
                        <a:t>Commenting</a:t>
                      </a:r>
                    </a:p>
                  </a:txBody>
                  <a:tcPr>
                    <a:solidFill>
                      <a:srgbClr val="F1F5FB"/>
                    </a:solidFill>
                  </a:tcPr>
                </a:tc>
                <a:tc>
                  <a:txBody>
                    <a:bodyPr/>
                    <a:lstStyle/>
                    <a:p>
                      <a:r>
                        <a:rPr sz="1000" b="0">
                          <a:solidFill>
                            <a:srgbClr val="222833"/>
                          </a:solidFill>
                          <a:latin typeface="Arial"/>
                        </a:rPr>
                        <a:t>yes</a:t>
                      </a:r>
                    </a:p>
                  </a:txBody>
                  <a:tcPr>
                    <a:solidFill>
                      <a:srgbClr val="F1F5FB"/>
                    </a:solidFill>
                  </a:tcPr>
                </a:tc>
                <a:tc>
                  <a:txBody>
                    <a:bodyPr/>
                    <a:lstStyle/>
                    <a:p>
                      <a:r>
                        <a:rPr sz="1000" b="0">
                          <a:solidFill>
                            <a:srgbClr val="222833"/>
                          </a:solidFill>
                          <a:latin typeface="Arial"/>
                        </a:rPr>
                        <a:t>yes</a:t>
                      </a:r>
                    </a:p>
                  </a:txBody>
                  <a:tcPr>
                    <a:solidFill>
                      <a:srgbClr val="F1F5FB"/>
                    </a:solidFill>
                  </a:tcPr>
                </a:tc>
                <a:tc>
                  <a:txBody>
                    <a:bodyPr/>
                    <a:lstStyle/>
                    <a:p>
                      <a:r>
                        <a:rPr sz="1000" b="0">
                          <a:solidFill>
                            <a:srgbClr val="222833"/>
                          </a:solidFill>
                          <a:latin typeface="Arial"/>
                        </a:rPr>
                        <a:t>yes, anonymous (moderated)</a:t>
                      </a:r>
                    </a:p>
                  </a:txBody>
                  <a:tcPr>
                    <a:solidFill>
                      <a:srgbClr val="F1F5FB"/>
                    </a:solidFill>
                  </a:tcPr>
                </a:tc>
              </a:tr>
              <a:tr h="384048">
                <a:tc>
                  <a:txBody>
                    <a:bodyPr/>
                    <a:lstStyle/>
                    <a:p>
                      <a:r>
                        <a:rPr sz="1000" b="0">
                          <a:solidFill>
                            <a:srgbClr val="222833"/>
                          </a:solidFill>
                          <a:latin typeface="Arial"/>
                        </a:rPr>
                        <a:t>Self-selected role in a box</a:t>
                      </a:r>
                    </a:p>
                  </a:txBody>
                  <a:tcPr>
                    <a:solidFill>
                      <a:srgbClr val="FFFFFF"/>
                    </a:solidFill>
                  </a:tcPr>
                </a:tc>
                <a:tc>
                  <a:txBody>
                    <a:bodyPr/>
                    <a:lstStyle/>
                    <a:p>
                      <a:r>
                        <a:rPr sz="1000" b="0">
                          <a:solidFill>
                            <a:srgbClr val="222833"/>
                          </a:solidFill>
                          <a:latin typeface="Arial"/>
                        </a:rPr>
                        <a:t>no</a:t>
                      </a:r>
                    </a:p>
                  </a:txBody>
                  <a:tcPr>
                    <a:solidFill>
                      <a:srgbClr val="FFFFFF"/>
                    </a:solidFill>
                  </a:tcPr>
                </a:tc>
                <a:tc>
                  <a:txBody>
                    <a:bodyPr/>
                    <a:lstStyle/>
                    <a:p>
                      <a:r>
                        <a:rPr sz="1000" b="0">
                          <a:solidFill>
                            <a:srgbClr val="222833"/>
                          </a:solidFill>
                          <a:latin typeface="Arial"/>
                        </a:rPr>
                        <a:t>yes (marked)</a:t>
                      </a:r>
                    </a:p>
                  </a:txBody>
                  <a:tcPr>
                    <a:solidFill>
                      <a:srgbClr val="FFFFFF"/>
                    </a:solidFill>
                  </a:tcPr>
                </a:tc>
                <a:tc>
                  <a:txBody>
                    <a:bodyPr/>
                    <a:lstStyle/>
                    <a:p>
                      <a:r>
                        <a:rPr sz="1000" b="0">
                          <a:solidFill>
                            <a:srgbClr val="222833"/>
                          </a:solidFill>
                          <a:latin typeface="Arial"/>
                        </a:rPr>
                        <a:t>no</a:t>
                      </a:r>
                    </a:p>
                  </a:txBody>
                  <a:tcPr>
                    <a:solidFill>
                      <a:srgbClr val="FFFFFF"/>
                    </a:solidFill>
                  </a:tcPr>
                </a:tc>
              </a:tr>
              <a:tr h="384048">
                <a:tc>
                  <a:txBody>
                    <a:bodyPr/>
                    <a:lstStyle/>
                    <a:p>
                      <a:r>
                        <a:rPr sz="1000" b="0">
                          <a:solidFill>
                            <a:srgbClr val="222833"/>
                          </a:solidFill>
                          <a:latin typeface="Arial"/>
                        </a:rPr>
                        <a:t>AI labelling (if any AI)</a:t>
                      </a:r>
                    </a:p>
                  </a:txBody>
                  <a:tcPr>
                    <a:solidFill>
                      <a:srgbClr val="F1F5FB"/>
                    </a:solidFill>
                  </a:tcPr>
                </a:tc>
                <a:tc>
                  <a:txBody>
                    <a:bodyPr/>
                    <a:lstStyle/>
                    <a:p>
                      <a:r>
                        <a:rPr sz="1000" b="0">
                          <a:solidFill>
                            <a:srgbClr val="222833"/>
                          </a:solidFill>
                          <a:latin typeface="Arial"/>
                        </a:rPr>
                        <a:t>always</a:t>
                      </a:r>
                    </a:p>
                  </a:txBody>
                  <a:tcPr>
                    <a:solidFill>
                      <a:srgbClr val="F1F5FB"/>
                    </a:solidFill>
                  </a:tcPr>
                </a:tc>
                <a:tc>
                  <a:txBody>
                    <a:bodyPr/>
                    <a:lstStyle/>
                    <a:p>
                      <a:r>
                        <a:rPr sz="1000" b="0">
                          <a:solidFill>
                            <a:srgbClr val="222833"/>
                          </a:solidFill>
                          <a:latin typeface="Arial"/>
                        </a:rPr>
                        <a:t>always</a:t>
                      </a:r>
                    </a:p>
                  </a:txBody>
                  <a:tcPr>
                    <a:solidFill>
                      <a:srgbClr val="F1F5FB"/>
                    </a:solidFill>
                  </a:tcPr>
                </a:tc>
                <a:tc>
                  <a:txBody>
                    <a:bodyPr/>
                    <a:lstStyle/>
                    <a:p>
                      <a:r>
                        <a:rPr sz="1000" b="0">
                          <a:solidFill>
                            <a:srgbClr val="222833"/>
                          </a:solidFill>
                          <a:latin typeface="Arial"/>
                        </a:rPr>
                        <a:t>always</a:t>
                      </a:r>
                    </a:p>
                  </a:txBody>
                  <a:tcPr>
                    <a:solidFill>
                      <a:srgbClr val="F1F5FB"/>
                    </a:solidFill>
                  </a:tcPr>
                </a:tc>
              </a:tr>
              <a:tr h="384048">
                <a:tc>
                  <a:txBody>
                    <a:bodyPr/>
                    <a:lstStyle/>
                    <a:p>
                      <a:r>
                        <a:rPr sz="1000" b="0">
                          <a:solidFill>
                            <a:srgbClr val="222833"/>
                          </a:solidFill>
                          <a:latin typeface="Arial"/>
                        </a:rPr>
                        <a:t>k≥3 group reporting (both axes)</a:t>
                      </a:r>
                    </a:p>
                  </a:txBody>
                  <a:tcPr>
                    <a:solidFill>
                      <a:srgbClr val="FFFFFF"/>
                    </a:solidFill>
                  </a:tcPr>
                </a:tc>
                <a:tc>
                  <a:txBody>
                    <a:bodyPr/>
                    <a:lstStyle/>
                    <a:p>
                      <a:r>
                        <a:rPr sz="1000" b="0">
                          <a:solidFill>
                            <a:srgbClr val="222833"/>
                          </a:solidFill>
                          <a:latin typeface="Arial"/>
                        </a:rPr>
                        <a:t>always</a:t>
                      </a:r>
                    </a:p>
                  </a:txBody>
                  <a:tcPr>
                    <a:solidFill>
                      <a:srgbClr val="FFFFFF"/>
                    </a:solidFill>
                  </a:tcPr>
                </a:tc>
                <a:tc>
                  <a:txBody>
                    <a:bodyPr/>
                    <a:lstStyle/>
                    <a:p>
                      <a:r>
                        <a:rPr sz="1000" b="0">
                          <a:solidFill>
                            <a:srgbClr val="222833"/>
                          </a:solidFill>
                          <a:latin typeface="Arial"/>
                        </a:rPr>
                        <a:t>always</a:t>
                      </a:r>
                    </a:p>
                  </a:txBody>
                  <a:tcPr>
                    <a:solidFill>
                      <a:srgbClr val="FFFFFF"/>
                    </a:solidFill>
                  </a:tcPr>
                </a:tc>
                <a:tc>
                  <a:txBody>
                    <a:bodyPr/>
                    <a:lstStyle/>
                    <a:p>
                      <a:r>
                        <a:rPr sz="1000" b="0">
                          <a:solidFill>
                            <a:srgbClr val="222833"/>
                          </a:solidFill>
                          <a:latin typeface="Arial"/>
                        </a:rPr>
                        <a:t>always</a:t>
                      </a:r>
                    </a:p>
                  </a:txBody>
                  <a:tcPr>
                    <a:solidFill>
                      <a:srgbClr val="FFFFFF"/>
                    </a:solidFill>
                  </a:tcPr>
                </a:tc>
              </a:tr>
              <a:tr h="384048">
                <a:tc>
                  <a:txBody>
                    <a:bodyPr/>
                    <a:lstStyle/>
                    <a:p>
                      <a:r>
                        <a:rPr sz="1000" b="0">
                          <a:solidFill>
                            <a:srgbClr val="222833"/>
                          </a:solidFill>
                          <a:latin typeface="Arial"/>
                        </a:rPr>
                        <a:t>Facilitator sees person</a:t>
                      </a:r>
                    </a:p>
                  </a:txBody>
                  <a:tcPr>
                    <a:solidFill>
                      <a:srgbClr val="F1F5FB"/>
                    </a:solidFill>
                  </a:tcPr>
                </a:tc>
                <a:tc>
                  <a:txBody>
                    <a:bodyPr/>
                    <a:lstStyle/>
                    <a:p>
                      <a:r>
                        <a:rPr sz="1000" b="0">
                          <a:solidFill>
                            <a:srgbClr val="222833"/>
                          </a:solidFill>
                          <a:latin typeface="Arial"/>
                        </a:rPr>
                        <a:t>yes*</a:t>
                      </a:r>
                    </a:p>
                  </a:txBody>
                  <a:tcPr>
                    <a:solidFill>
                      <a:srgbClr val="F1F5FB"/>
                    </a:solidFill>
                  </a:tcPr>
                </a:tc>
                <a:tc>
                  <a:txBody>
                    <a:bodyPr/>
                    <a:lstStyle/>
                    <a:p>
                      <a:r>
                        <a:rPr sz="1000" b="0">
                          <a:solidFill>
                            <a:srgbClr val="222833"/>
                          </a:solidFill>
                          <a:latin typeface="Arial"/>
                        </a:rPr>
                        <a:t>yes*</a:t>
                      </a:r>
                    </a:p>
                  </a:txBody>
                  <a:tcPr>
                    <a:solidFill>
                      <a:srgbClr val="F1F5FB"/>
                    </a:solidFill>
                  </a:tcPr>
                </a:tc>
                <a:tc>
                  <a:txBody>
                    <a:bodyPr/>
                    <a:lstStyle/>
                    <a:p>
                      <a:r>
                        <a:rPr sz="1000" b="0">
                          <a:solidFill>
                            <a:srgbClr val="222833"/>
                          </a:solidFill>
                          <a:latin typeface="Arial"/>
                        </a:rPr>
                        <a:t>no (no identity)</a:t>
                      </a:r>
                    </a:p>
                  </a:txBody>
                  <a:tcPr>
                    <a:solidFill>
                      <a:srgbClr val="F1F5FB"/>
                    </a:solidFill>
                  </a:tcPr>
                </a:tc>
              </a:tr>
            </a:tbl>
          </a:graphicData>
        </a:graphic>
      </p:graphicFrame>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Group comparison — current behaviour</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548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49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Two axes, stacked. Both the panelist Home and the facilitator Community view show the expertise (primary) comparison and, beneath it, the stakeholder (secondary) comparison — each with its own roster, numeric matrix and sentiment.</a:t>
            </a:r>
          </a:p>
        </p:txBody>
      </p:sp>
      <p:sp>
        <p:nvSpPr>
          <p:cNvPr id="8" name="Rounded Rectangle 7"/>
          <p:cNvSpPr/>
          <p:nvPr/>
        </p:nvSpPr>
        <p:spPr>
          <a:xfrm>
            <a:off x="6263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64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720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Numeric comparison where the question type allows. Group means and their deviation from the panel mean (plus a divergence figure) are computed for scale questions only; other question types do not produce a numeric matrix.</a:t>
            </a:r>
          </a:p>
        </p:txBody>
      </p:sp>
      <p:sp>
        <p:nvSpPr>
          <p:cNvPr id="11" name="Rounded Rectangle 10"/>
          <p:cNvSpPr/>
          <p:nvPr/>
        </p:nvSpPr>
        <p:spPr>
          <a:xfrm>
            <a:off x="548640" y="30175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749808" y="32369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31272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Comment-based sentiment for every question type. Each group's tone (positive / cautious / critical / neutral, with a net figure) is derived from arguments and comments across all theses, so open, ranking and multiple-choice questions are covered too.</a:t>
            </a:r>
          </a:p>
        </p:txBody>
      </p:sp>
      <p:sp>
        <p:nvSpPr>
          <p:cNvPr id="14" name="Rounded Rectangle 13"/>
          <p:cNvSpPr/>
          <p:nvPr/>
        </p:nvSpPr>
        <p:spPr>
          <a:xfrm>
            <a:off x="6263640" y="30175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6464808" y="32369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720840" y="31272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Pulse group dots follow the primary (expertise) axis, matching the group-comparison default.</a:t>
            </a:r>
          </a:p>
        </p:txBody>
      </p:sp>
      <p:sp>
        <p:nvSpPr>
          <p:cNvPr id="17" name="Rounded Rectangle 16"/>
          <p:cNvSpPr/>
          <p:nvPr/>
        </p:nvSpPr>
        <p:spPr>
          <a:xfrm>
            <a:off x="548640" y="46177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749808" y="48371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5840" y="47274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All of the above remain under k≥3 with complementary suppression; no "Out" / "Other" buckets appear for a fully classified matrix panel.</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In practice: role play and the one-shot poll</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Each has its own working guide:</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Role play: a role in a box of the panel matrix: when role play suits a study, the facilitator's steps, a template for the panel, AI roles, and reading results by box.</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One-shot poll at a seminar: QR code and anonymous answers: preparation, the QR code and presentation view, what to tell the room, disruptions, results and limits.</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Data model (implemented) — for the developer-partner</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Source: Pronoia — Anonymity Design (Metodix, June 2026, status: implemented).</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Study: facilitator_blind, role_play_enabled, handle_theme, one-shot fields (oneshot_comment_window, oneshot_moderated), policy_preset + per-round phase_policy (visibility = blind | after_submit | open), panel_matrix (JSON: primary/secondary axis names and categories), matrix_type (expert | observer), language.</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Panelist: display_handle (themed, panel-unique, stable), self_selected_role, participant_type (human | ai_agent), matrix_primary / matrix_secondary, description, is_decision_maker, language.</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Axis grouping (_panelist_axis): primary → matrix_primary (AI perspective as fallback; in role play the box the panelist chose – the role is a name, not a group); secondary → matrix_secondary; returns empty when the axis is empty, so the panelist is excluded rather than bucketed.</a:t>
            </a:r>
          </a:p>
        </p:txBody>
      </p:sp>
      <p:sp>
        <p:nvSpPr>
          <p:cNvPr id="15" name="Rounded Rectangle 14"/>
          <p:cNvSpPr/>
          <p:nvPr/>
        </p:nvSpPr>
        <p:spPr>
          <a:xfrm>
            <a:off x="6263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6464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20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Shared group reporting (grouped_display): k = 3 + complementary suppression ("Other") + None-exclusion + small-panel fallback to whole-panel level. Used by /groups (Home) and /community (facilitator) with both axes stacked, and by the pulse group dots.</a:t>
            </a:r>
          </a:p>
        </p:txBody>
      </p:sp>
      <p:sp>
        <p:nvSpPr>
          <p:cNvPr id="18" name="Rounded Rectangle 17"/>
          <p:cNvSpPr/>
          <p:nvPr/>
        </p:nvSpPr>
        <p:spPr>
          <a:xfrm>
            <a:off x="548640" y="51663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749808" y="53858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05840" y="52760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AI label derived from participant_type = ai_agent plus the ai_profile role, rendered as "AI · {role}", role standardised to 2–3 words.</a:t>
            </a:r>
          </a:p>
        </p:txBody>
      </p:sp>
      <p:sp>
        <p:nvSpPr>
          <p:cNvPr id="21" name="Rounded Rectangle 20"/>
          <p:cNvSpPr/>
          <p:nvPr/>
        </p:nvSpPr>
        <p:spPr>
          <a:xfrm>
            <a:off x="6263640" y="51663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6464808" y="53858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720840" y="52760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Blind facilitator: when facilitator_blind = true the UI shows only handles (names/emails hidden), though the invite mapping still exists in the database.</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How Delphi Pronoia's two interfaces are built</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Two interfaces onto one running study: what the panelist sees, what the facilitator sees, and why they differ.</a:t>
            </a:r>
          </a:p>
          <a:p>
            <a:pPr>
              <a:spcAft>
                <a:spcPts val="900"/>
              </a:spcAft>
            </a:pPr>
            <a:r>
              <a:rPr sz="1400" b="0" i="0">
                <a:solidFill>
                  <a:srgbClr val="222833"/>
                </a:solidFill>
                <a:latin typeface="Arial"/>
              </a:rPr>
              <a:t>Pronoia has two faces. A panelist sees one; a facilitator sees the other.
They are not two applications and not two versions of the same screen. They are two
questions asked of one running study, and the whole design follows from the fact
that the two questions are different.</a:t>
            </a:r>
          </a:p>
          <a:p>
            <a:pPr>
              <a:spcAft>
                <a:spcPts val="900"/>
              </a:spcAft>
            </a:pPr>
            <a:r>
              <a:rPr sz="1400" b="0" i="0">
                <a:solidFill>
                  <a:srgbClr val="222833"/>
                </a:solidFill>
                <a:latin typeface="Arial"/>
              </a:rPr>
              <a:t>This guide explains the idea and the structure. The two guides beside it walk
through the process — what actually happens, in order, with what on the screen.</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 One study, one truth</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Both interfaces read the same two facts: Everything visible is derived from those two. There is a third field, Study.status, and it is a presentation…</a:t>
            </a:r>
          </a:p>
        </p:txBody>
      </p:sp>
      <p:graphicFrame>
        <p:nvGraphicFramePr>
          <p:cNvPr id="6" name="Table 5"/>
          <p:cNvGraphicFramePr>
            <a:graphicFrameLocks noGrp="1"/>
          </p:cNvGraphicFramePr>
          <p:nvPr/>
        </p:nvGraphicFramePr>
        <p:xfrm>
          <a:off x="548640" y="1965960"/>
          <a:ext cx="11064240" cy="1152144"/>
        </p:xfrm>
        <a:graphic>
          <a:graphicData uri="http://schemas.openxmlformats.org/drawingml/2006/table">
            <a:tbl>
              <a:tblPr firstRow="1" bandRow="1">
                <a:tableStyleId>{5C22544A-7EE6-4342-B048-85BDC9FD1C3A}</a:tableStyleId>
              </a:tblPr>
              <a:tblGrid>
                <a:gridCol w="5532120"/>
                <a:gridCol w="5532120"/>
              </a:tblGrid>
              <a:tr h="384048">
                <a:tc>
                  <a:txBody>
                    <a:bodyPr/>
                    <a:lstStyle/>
                    <a:p/>
                  </a:txBody>
                  <a:tcPr>
                    <a:solidFill>
                      <a:srgbClr val="003366"/>
                    </a:solidFill>
                  </a:tcPr>
                </a:tc>
                <a:tc>
                  <a:txBody>
                    <a:bodyPr/>
                    <a:lstStyle/>
                    <a:p/>
                  </a:txBody>
                  <a:tcPr>
                    <a:solidFill>
                      <a:srgbClr val="003366"/>
                    </a:solidFill>
                  </a:tcPr>
                </a:tc>
              </a:tr>
              <a:tr h="384048">
                <a:tc>
                  <a:txBody>
                    <a:bodyPr/>
                    <a:lstStyle/>
                    <a:p>
                      <a:r>
                        <a:rPr sz="1000" b="0">
                          <a:solidFill>
                            <a:srgbClr val="222833"/>
                          </a:solidFill>
                          <a:latin typeface="Arial"/>
                        </a:rPr>
                        <a:t>current_round</a:t>
                      </a:r>
                    </a:p>
                  </a:txBody>
                  <a:tcPr>
                    <a:solidFill>
                      <a:srgbClr val="F1F5FB"/>
                    </a:solidFill>
                  </a:tcPr>
                </a:tc>
                <a:tc>
                  <a:txBody>
                    <a:bodyPr/>
                    <a:lstStyle/>
                    <a:p>
                      <a:r>
                        <a:rPr sz="1000" b="0">
                          <a:solidFill>
                            <a:srgbClr val="222833"/>
                          </a:solidFill>
                          <a:latin typeface="Arial"/>
                        </a:rPr>
                        <a:t>which round the study is on (0 = orientation, 1…N = Delphi rounds)</a:t>
                      </a:r>
                    </a:p>
                  </a:txBody>
                  <a:tcPr>
                    <a:solidFill>
                      <a:srgbClr val="F1F5FB"/>
                    </a:solidFill>
                  </a:tcPr>
                </a:tc>
              </a:tr>
              <a:tr h="384048">
                <a:tc>
                  <a:txBody>
                    <a:bodyPr/>
                    <a:lstStyle/>
                    <a:p>
                      <a:r>
                        <a:rPr sz="1000" b="0">
                          <a:solidFill>
                            <a:srgbClr val="222833"/>
                          </a:solidFill>
                          <a:latin typeface="Arial"/>
                        </a:rPr>
                        <a:t>current_phase</a:t>
                      </a:r>
                    </a:p>
                  </a:txBody>
                  <a:tcPr>
                    <a:solidFill>
                      <a:srgbClr val="FFFFFF"/>
                    </a:solidFill>
                  </a:tcPr>
                </a:tc>
                <a:tc>
                  <a:txBody>
                    <a:bodyPr/>
                    <a:lstStyle/>
                    <a:p>
                      <a:r>
                        <a:rPr sz="1000" b="0">
                          <a:solidFill>
                            <a:srgbClr val="222833"/>
                          </a:solidFill>
                          <a:latin typeface="Arial"/>
                        </a:rPr>
                        <a:t>response · dialogue · revision · closed</a:t>
                      </a:r>
                    </a:p>
                  </a:txBody>
                  <a:tcPr>
                    <a:solidFill>
                      <a:srgbClr val="FFFFFF"/>
                    </a:solidFill>
                  </a:tcPr>
                </a:tc>
              </a:tr>
            </a:tbl>
          </a:graphicData>
        </a:graphic>
      </p:graphicFrame>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2. The panelist interface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2.1 The idea The panelist's question is "what is open for me now?" — not "what is the state of the study". The view answers that question directly…</a:t>
            </a:r>
          </a:p>
        </p:txBody>
      </p:sp>
      <p:graphicFrame>
        <p:nvGraphicFramePr>
          <p:cNvPr id="6" name="Table 5"/>
          <p:cNvGraphicFramePr>
            <a:graphicFrameLocks noGrp="1"/>
          </p:cNvGraphicFramePr>
          <p:nvPr/>
        </p:nvGraphicFramePr>
        <p:xfrm>
          <a:off x="548640" y="1965960"/>
          <a:ext cx="11064240" cy="2688336"/>
        </p:xfrm>
        <a:graphic>
          <a:graphicData uri="http://schemas.openxmlformats.org/drawingml/2006/table">
            <a:tbl>
              <a:tblPr firstRow="1" bandRow="1">
                <a:tableStyleId>{5C22544A-7EE6-4342-B048-85BDC9FD1C3A}</a:tableStyleId>
              </a:tblPr>
              <a:tblGrid>
                <a:gridCol w="2766060"/>
                <a:gridCol w="2766060"/>
                <a:gridCol w="2766060"/>
                <a:gridCol w="2766060"/>
              </a:tblGrid>
              <a:tr h="384048">
                <a:tc>
                  <a:txBody>
                    <a:bodyPr/>
                    <a:lstStyle/>
                    <a:p/>
                  </a:txBody>
                  <a:tcPr>
                    <a:solidFill>
                      <a:srgbClr val="003366"/>
                    </a:solidFill>
                  </a:tcPr>
                </a:tc>
                <a:tc>
                  <a:txBody>
                    <a:bodyPr/>
                    <a:lstStyle/>
                    <a:p>
                      <a:r>
                        <a:rPr sz="1000" b="1">
                          <a:solidFill>
                            <a:srgbClr val="FFFFFF"/>
                          </a:solidFill>
                          <a:latin typeface="Arial"/>
                        </a:rPr>
                        <a:t>State</a:t>
                      </a:r>
                    </a:p>
                  </a:txBody>
                  <a:tcPr>
                    <a:solidFill>
                      <a:srgbClr val="003366"/>
                    </a:solidFill>
                  </a:tcPr>
                </a:tc>
                <a:tc>
                  <a:txBody>
                    <a:bodyPr/>
                    <a:lstStyle/>
                    <a:p>
                      <a:r>
                        <a:rPr sz="1000" b="1">
                          <a:solidFill>
                            <a:srgbClr val="FFFFFF"/>
                          </a:solidFill>
                          <a:latin typeface="Arial"/>
                        </a:rPr>
                        <a:t>When</a:t>
                      </a:r>
                    </a:p>
                  </a:txBody>
                  <a:tcPr>
                    <a:solidFill>
                      <a:srgbClr val="003366"/>
                    </a:solidFill>
                  </a:tcPr>
                </a:tc>
                <a:tc>
                  <a:txBody>
                    <a:bodyPr/>
                    <a:lstStyle/>
                    <a:p>
                      <a:r>
                        <a:rPr sz="1000" b="1">
                          <a:solidFill>
                            <a:srgbClr val="FFFFFF"/>
                          </a:solidFill>
                          <a:latin typeface="Arial"/>
                        </a:rPr>
                        <a:t>The panelist's question</a:t>
                      </a:r>
                    </a:p>
                  </a:txBody>
                  <a:tcPr>
                    <a:solidFill>
                      <a:srgbClr val="003366"/>
                    </a:solidFill>
                  </a:tcPr>
                </a:tc>
              </a:tr>
              <a:tr h="384048">
                <a:tc>
                  <a:txBody>
                    <a:bodyPr/>
                    <a:lstStyle/>
                    <a:p>
                      <a:r>
                        <a:rPr sz="1000" b="0">
                          <a:solidFill>
                            <a:srgbClr val="222833"/>
                          </a:solidFill>
                          <a:latin typeface="Arial"/>
                        </a:rPr>
                        <a:t>S0</a:t>
                      </a:r>
                    </a:p>
                  </a:txBody>
                  <a:tcPr>
                    <a:solidFill>
                      <a:srgbClr val="F1F5FB"/>
                    </a:solidFill>
                  </a:tcPr>
                </a:tc>
                <a:tc>
                  <a:txBody>
                    <a:bodyPr/>
                    <a:lstStyle/>
                    <a:p>
                      <a:r>
                        <a:rPr sz="1000" b="0">
                          <a:solidFill>
                            <a:srgbClr val="222833"/>
                          </a:solidFill>
                          <a:latin typeface="Arial"/>
                        </a:rPr>
                        <a:t>Not open yet</a:t>
                      </a:r>
                    </a:p>
                  </a:txBody>
                  <a:tcPr>
                    <a:solidFill>
                      <a:srgbClr val="F1F5FB"/>
                    </a:solidFill>
                  </a:tcPr>
                </a:tc>
                <a:tc>
                  <a:txBody>
                    <a:bodyPr/>
                    <a:lstStyle/>
                    <a:p>
                      <a:r>
                        <a:rPr sz="1000" b="0">
                          <a:solidFill>
                            <a:srgbClr val="222833"/>
                          </a:solidFill>
                          <a:latin typeface="Arial"/>
                        </a:rPr>
                        <a:t>invited, nothing opened</a:t>
                      </a:r>
                    </a:p>
                  </a:txBody>
                  <a:tcPr>
                    <a:solidFill>
                      <a:srgbClr val="F1F5FB"/>
                    </a:solidFill>
                  </a:tcPr>
                </a:tc>
                <a:tc>
                  <a:txBody>
                    <a:bodyPr/>
                    <a:lstStyle/>
                    <a:p>
                      <a:r>
                        <a:rPr sz="1000" b="0">
                          <a:solidFill>
                            <a:srgbClr val="222833"/>
                          </a:solidFill>
                          <a:latin typeface="Arial"/>
                        </a:rPr>
                        <a:t>"What am I coming into?"</a:t>
                      </a:r>
                    </a:p>
                  </a:txBody>
                  <a:tcPr>
                    <a:solidFill>
                      <a:srgbClr val="F1F5FB"/>
                    </a:solidFill>
                  </a:tcPr>
                </a:tc>
              </a:tr>
              <a:tr h="384048">
                <a:tc>
                  <a:txBody>
                    <a:bodyPr/>
                    <a:lstStyle/>
                    <a:p>
                      <a:r>
                        <a:rPr sz="1000" b="0">
                          <a:solidFill>
                            <a:srgbClr val="222833"/>
                          </a:solidFill>
                          <a:latin typeface="Arial"/>
                        </a:rPr>
                        <a:t>S1</a:t>
                      </a:r>
                    </a:p>
                  </a:txBody>
                  <a:tcPr>
                    <a:solidFill>
                      <a:srgbClr val="FFFFFF"/>
                    </a:solidFill>
                  </a:tcPr>
                </a:tc>
                <a:tc>
                  <a:txBody>
                    <a:bodyPr/>
                    <a:lstStyle/>
                    <a:p>
                      <a:r>
                        <a:rPr sz="1000" b="0">
                          <a:solidFill>
                            <a:srgbClr val="222833"/>
                          </a:solidFill>
                          <a:latin typeface="Arial"/>
                        </a:rPr>
                        <a:t>Your turn to answer</a:t>
                      </a:r>
                    </a:p>
                  </a:txBody>
                  <a:tcPr>
                    <a:solidFill>
                      <a:srgbClr val="FFFFFF"/>
                    </a:solidFill>
                  </a:tcPr>
                </a:tc>
                <a:tc>
                  <a:txBody>
                    <a:bodyPr/>
                    <a:lstStyle/>
                    <a:p>
                      <a:r>
                        <a:rPr sz="1000" b="0">
                          <a:solidFill>
                            <a:srgbClr val="222833"/>
                          </a:solidFill>
                          <a:latin typeface="Arial"/>
                        </a:rPr>
                        <a:t>response phase, no answer from you</a:t>
                      </a:r>
                    </a:p>
                  </a:txBody>
                  <a:tcPr>
                    <a:solidFill>
                      <a:srgbClr val="FFFFFF"/>
                    </a:solidFill>
                  </a:tcPr>
                </a:tc>
                <a:tc>
                  <a:txBody>
                    <a:bodyPr/>
                    <a:lstStyle/>
                    <a:p>
                      <a:r>
                        <a:rPr sz="1000" b="0">
                          <a:solidFill>
                            <a:srgbClr val="222833"/>
                          </a:solidFill>
                          <a:latin typeface="Arial"/>
                        </a:rPr>
                        <a:t>"What am I being asked?"</a:t>
                      </a:r>
                    </a:p>
                  </a:txBody>
                  <a:tcPr>
                    <a:solidFill>
                      <a:srgbClr val="FFFFFF"/>
                    </a:solidFill>
                  </a:tcPr>
                </a:tc>
              </a:tr>
              <a:tr h="384048">
                <a:tc>
                  <a:txBody>
                    <a:bodyPr/>
                    <a:lstStyle/>
                    <a:p>
                      <a:r>
                        <a:rPr sz="1000" b="0">
                          <a:solidFill>
                            <a:srgbClr val="222833"/>
                          </a:solidFill>
                          <a:latin typeface="Arial"/>
                        </a:rPr>
                        <a:t>S2</a:t>
                      </a:r>
                    </a:p>
                  </a:txBody>
                  <a:tcPr>
                    <a:solidFill>
                      <a:srgbClr val="F1F5FB"/>
                    </a:solidFill>
                  </a:tcPr>
                </a:tc>
                <a:tc>
                  <a:txBody>
                    <a:bodyPr/>
                    <a:lstStyle/>
                    <a:p>
                      <a:r>
                        <a:rPr sz="1000" b="0">
                          <a:solidFill>
                            <a:srgbClr val="222833"/>
                          </a:solidFill>
                          <a:latin typeface="Arial"/>
                        </a:rPr>
                        <a:t>Answered, round still open</a:t>
                      </a:r>
                    </a:p>
                  </a:txBody>
                  <a:tcPr>
                    <a:solidFill>
                      <a:srgbClr val="F1F5FB"/>
                    </a:solidFill>
                  </a:tcPr>
                </a:tc>
                <a:tc>
                  <a:txBody>
                    <a:bodyPr/>
                    <a:lstStyle/>
                    <a:p>
                      <a:r>
                        <a:rPr sz="1000" b="0">
                          <a:solidFill>
                            <a:srgbClr val="222833"/>
                          </a:solidFill>
                          <a:latin typeface="Arial"/>
                        </a:rPr>
                        <a:t>response phase, you have answered</a:t>
                      </a:r>
                    </a:p>
                  </a:txBody>
                  <a:tcPr>
                    <a:solidFill>
                      <a:srgbClr val="F1F5FB"/>
                    </a:solidFill>
                  </a:tcPr>
                </a:tc>
                <a:tc>
                  <a:txBody>
                    <a:bodyPr/>
                    <a:lstStyle/>
                    <a:p>
                      <a:r>
                        <a:rPr sz="1000" b="0">
                          <a:solidFill>
                            <a:srgbClr val="222833"/>
                          </a:solidFill>
                          <a:latin typeface="Arial"/>
                        </a:rPr>
                        <a:t>"Did that go through?"</a:t>
                      </a:r>
                    </a:p>
                  </a:txBody>
                  <a:tcPr>
                    <a:solidFill>
                      <a:srgbClr val="F1F5FB"/>
                    </a:solidFill>
                  </a:tcPr>
                </a:tc>
              </a:tr>
              <a:tr h="384048">
                <a:tc>
                  <a:txBody>
                    <a:bodyPr/>
                    <a:lstStyle/>
                    <a:p>
                      <a:r>
                        <a:rPr sz="1000" b="0">
                          <a:solidFill>
                            <a:srgbClr val="222833"/>
                          </a:solidFill>
                          <a:latin typeface="Arial"/>
                        </a:rPr>
                        <a:t>S3</a:t>
                      </a:r>
                    </a:p>
                  </a:txBody>
                  <a:tcPr>
                    <a:solidFill>
                      <a:srgbClr val="FFFFFF"/>
                    </a:solidFill>
                  </a:tcPr>
                </a:tc>
                <a:tc>
                  <a:txBody>
                    <a:bodyPr/>
                    <a:lstStyle/>
                    <a:p>
                      <a:r>
                        <a:rPr sz="1000" b="0">
                          <a:solidFill>
                            <a:srgbClr val="222833"/>
                          </a:solidFill>
                          <a:latin typeface="Arial"/>
                        </a:rPr>
                        <a:t>Dialogue turn</a:t>
                      </a:r>
                    </a:p>
                  </a:txBody>
                  <a:tcPr>
                    <a:solidFill>
                      <a:srgbClr val="FFFFFF"/>
                    </a:solidFill>
                  </a:tcPr>
                </a:tc>
                <a:tc>
                  <a:txBody>
                    <a:bodyPr/>
                    <a:lstStyle/>
                    <a:p>
                      <a:r>
                        <a:rPr sz="1000" b="0">
                          <a:solidFill>
                            <a:srgbClr val="222833"/>
                          </a:solidFill>
                          <a:latin typeface="Arial"/>
                        </a:rPr>
                        <a:t>dialogue or revision phase</a:t>
                      </a:r>
                    </a:p>
                  </a:txBody>
                  <a:tcPr>
                    <a:solidFill>
                      <a:srgbClr val="FFFFFF"/>
                    </a:solidFill>
                  </a:tcPr>
                </a:tc>
                <a:tc>
                  <a:txBody>
                    <a:bodyPr/>
                    <a:lstStyle/>
                    <a:p>
                      <a:r>
                        <a:rPr sz="1000" b="0">
                          <a:solidFill>
                            <a:srgbClr val="222833"/>
                          </a:solidFill>
                          <a:latin typeface="Arial"/>
                        </a:rPr>
                        <a:t>"What did the others think — do I change my mind?"</a:t>
                      </a:r>
                    </a:p>
                  </a:txBody>
                  <a:tcPr>
                    <a:solidFill>
                      <a:srgbClr val="FFFFFF"/>
                    </a:solidFill>
                  </a:tcPr>
                </a:tc>
              </a:tr>
              <a:tr h="384048">
                <a:tc>
                  <a:txBody>
                    <a:bodyPr/>
                    <a:lstStyle/>
                    <a:p>
                      <a:r>
                        <a:rPr sz="1000" b="0">
                          <a:solidFill>
                            <a:srgbClr val="222833"/>
                          </a:solidFill>
                          <a:latin typeface="Arial"/>
                        </a:rPr>
                        <a:t>S4</a:t>
                      </a:r>
                    </a:p>
                  </a:txBody>
                  <a:tcPr>
                    <a:solidFill>
                      <a:srgbClr val="F1F5FB"/>
                    </a:solidFill>
                  </a:tcPr>
                </a:tc>
                <a:tc>
                  <a:txBody>
                    <a:bodyPr/>
                    <a:lstStyle/>
                    <a:p>
                      <a:r>
                        <a:rPr sz="1000" b="0">
                          <a:solidFill>
                            <a:srgbClr val="222833"/>
                          </a:solidFill>
                          <a:latin typeface="Arial"/>
                        </a:rPr>
                        <a:t>Between rounds</a:t>
                      </a:r>
                    </a:p>
                  </a:txBody>
                  <a:tcPr>
                    <a:solidFill>
                      <a:srgbClr val="F1F5FB"/>
                    </a:solidFill>
                  </a:tcPr>
                </a:tc>
                <a:tc>
                  <a:txBody>
                    <a:bodyPr/>
                    <a:lstStyle/>
                    <a:p>
                      <a:r>
                        <a:rPr sz="1000" b="0">
                          <a:solidFill>
                            <a:srgbClr val="222833"/>
                          </a:solidFill>
                          <a:latin typeface="Arial"/>
                        </a:rPr>
                        <a:t>round closed, next not open</a:t>
                      </a:r>
                    </a:p>
                  </a:txBody>
                  <a:tcPr>
                    <a:solidFill>
                      <a:srgbClr val="F1F5FB"/>
                    </a:solidFill>
                  </a:tcPr>
                </a:tc>
                <a:tc>
                  <a:txBody>
                    <a:bodyPr/>
                    <a:lstStyle/>
                    <a:p>
                      <a:r>
                        <a:rPr sz="1000" b="0">
                          <a:solidFill>
                            <a:srgbClr val="222833"/>
                          </a:solidFill>
                          <a:latin typeface="Arial"/>
                        </a:rPr>
                        <a:t>"What came of it? What next?"</a:t>
                      </a:r>
                    </a:p>
                  </a:txBody>
                  <a:tcPr>
                    <a:solidFill>
                      <a:srgbClr val="F1F5FB"/>
                    </a:solidFill>
                  </a:tcPr>
                </a:tc>
              </a:tr>
              <a:tr h="384048">
                <a:tc>
                  <a:txBody>
                    <a:bodyPr/>
                    <a:lstStyle/>
                    <a:p>
                      <a:r>
                        <a:rPr sz="1000" b="0">
                          <a:solidFill>
                            <a:srgbClr val="222833"/>
                          </a:solidFill>
                          <a:latin typeface="Arial"/>
                        </a:rPr>
                        <a:t>S5</a:t>
                      </a:r>
                    </a:p>
                  </a:txBody>
                  <a:tcPr>
                    <a:solidFill>
                      <a:srgbClr val="FFFFFF"/>
                    </a:solidFill>
                  </a:tcPr>
                </a:tc>
                <a:tc>
                  <a:txBody>
                    <a:bodyPr/>
                    <a:lstStyle/>
                    <a:p>
                      <a:r>
                        <a:rPr sz="1000" b="0">
                          <a:solidFill>
                            <a:srgbClr val="222833"/>
                          </a:solidFill>
                          <a:latin typeface="Arial"/>
                        </a:rPr>
                        <a:t>Finished</a:t>
                      </a:r>
                    </a:p>
                  </a:txBody>
                  <a:tcPr>
                    <a:solidFill>
                      <a:srgbClr val="FFFFFF"/>
                    </a:solidFill>
                  </a:tcPr>
                </a:tc>
                <a:tc>
                  <a:txBody>
                    <a:bodyPr/>
                    <a:lstStyle/>
                    <a:p>
                      <a:r>
                        <a:rPr sz="1000" b="0">
                          <a:solidFill>
                            <a:srgbClr val="222833"/>
                          </a:solidFill>
                          <a:latin typeface="Arial"/>
                        </a:rPr>
                        <a:t>study completed</a:t>
                      </a:r>
                    </a:p>
                  </a:txBody>
                  <a:tcPr>
                    <a:solidFill>
                      <a:srgbClr val="FFFFFF"/>
                    </a:solidFill>
                  </a:tcPr>
                </a:tc>
                <a:tc>
                  <a:txBody>
                    <a:bodyPr/>
                    <a:lstStyle/>
                    <a:p>
                      <a:r>
                        <a:rPr sz="1000" b="0">
                          <a:solidFill>
                            <a:srgbClr val="222833"/>
                          </a:solidFill>
                          <a:latin typeface="Arial"/>
                        </a:rPr>
                        <a:t>"Where did this lead?"</a:t>
                      </a:r>
                    </a:p>
                  </a:txBody>
                  <a:tcPr>
                    <a:solidFill>
                      <a:srgbClr val="FFFFFF"/>
                    </a:solidFill>
                  </a:tcPr>
                </a:tc>
              </a:tr>
            </a:tbl>
          </a:graphicData>
        </a:graphic>
      </p:graphicFrame>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2. The panelist interface (cont.)</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graphicFrame>
        <p:nvGraphicFramePr>
          <p:cNvPr id="5" name="Table 4"/>
          <p:cNvGraphicFramePr>
            <a:graphicFrameLocks noGrp="1"/>
          </p:cNvGraphicFramePr>
          <p:nvPr/>
        </p:nvGraphicFramePr>
        <p:xfrm>
          <a:off x="548640" y="1417320"/>
          <a:ext cx="11064240" cy="1536192"/>
        </p:xfrm>
        <a:graphic>
          <a:graphicData uri="http://schemas.openxmlformats.org/drawingml/2006/table">
            <a:tbl>
              <a:tblPr firstRow="1" bandRow="1">
                <a:tableStyleId>{5C22544A-7EE6-4342-B048-85BDC9FD1C3A}</a:tableStyleId>
              </a:tblPr>
              <a:tblGrid>
                <a:gridCol w="3688080"/>
                <a:gridCol w="3688080"/>
                <a:gridCol w="3688080"/>
              </a:tblGrid>
              <a:tr h="384048">
                <a:tc>
                  <a:txBody>
                    <a:bodyPr/>
                    <a:lstStyle/>
                    <a:p/>
                  </a:txBody>
                  <a:tcPr>
                    <a:solidFill>
                      <a:srgbClr val="003366"/>
                    </a:solidFill>
                  </a:tcPr>
                </a:tc>
                <a:tc>
                  <a:txBody>
                    <a:bodyPr/>
                    <a:lstStyle/>
                    <a:p>
                      <a:r>
                        <a:rPr sz="1000" b="1">
                          <a:solidFill>
                            <a:srgbClr val="FFFFFF"/>
                          </a:solidFill>
                          <a:latin typeface="Arial"/>
                        </a:rPr>
                        <a:t>Story</a:t>
                      </a:r>
                    </a:p>
                  </a:txBody>
                  <a:tcPr>
                    <a:solidFill>
                      <a:srgbClr val="003366"/>
                    </a:solidFill>
                  </a:tcPr>
                </a:tc>
                <a:tc>
                  <a:txBody>
                    <a:bodyPr/>
                    <a:lstStyle/>
                    <a:p>
                      <a:r>
                        <a:rPr sz="1000" b="1">
                          <a:solidFill>
                            <a:srgbClr val="FFFFFF"/>
                          </a:solidFill>
                          <a:latin typeface="Arial"/>
                        </a:rPr>
                        <a:t>Plain</a:t>
                      </a:r>
                    </a:p>
                  </a:txBody>
                  <a:tcPr>
                    <a:solidFill>
                      <a:srgbClr val="003366"/>
                    </a:solidFill>
                  </a:tcPr>
                </a:tc>
              </a:tr>
              <a:tr h="384048">
                <a:tc>
                  <a:txBody>
                    <a:bodyPr/>
                    <a:lstStyle/>
                    <a:p>
                      <a:r>
                        <a:rPr sz="1000" b="0">
                          <a:solidFill>
                            <a:srgbClr val="222833"/>
                          </a:solidFill>
                          <a:latin typeface="Arial"/>
                        </a:rPr>
                        <a:t>Round 0</a:t>
                      </a:r>
                    </a:p>
                  </a:txBody>
                  <a:tcPr>
                    <a:solidFill>
                      <a:srgbClr val="F1F5FB"/>
                    </a:solidFill>
                  </a:tcPr>
                </a:tc>
                <a:tc>
                  <a:txBody>
                    <a:bodyPr/>
                    <a:lstStyle/>
                    <a:p>
                      <a:r>
                        <a:rPr sz="1000" b="0">
                          <a:solidFill>
                            <a:srgbClr val="222833"/>
                          </a:solidFill>
                          <a:latin typeface="Arial"/>
                        </a:rPr>
                        <a:t>Threshold · Kastalia</a:t>
                      </a:r>
                    </a:p>
                  </a:txBody>
                  <a:tcPr>
                    <a:solidFill>
                      <a:srgbClr val="F1F5FB"/>
                    </a:solidFill>
                  </a:tcPr>
                </a:tc>
                <a:tc>
                  <a:txBody>
                    <a:bodyPr/>
                    <a:lstStyle/>
                    <a:p>
                      <a:r>
                        <a:rPr sz="1000" b="0">
                          <a:solidFill>
                            <a:srgbClr val="222833"/>
                          </a:solidFill>
                          <a:latin typeface="Arial"/>
                        </a:rPr>
                        <a:t>Start · preparatory chat</a:t>
                      </a:r>
                    </a:p>
                  </a:txBody>
                  <a:tcPr>
                    <a:solidFill>
                      <a:srgbClr val="F1F5FB"/>
                    </a:solidFill>
                  </a:tcPr>
                </a:tc>
              </a:tr>
              <a:tr h="384048">
                <a:tc>
                  <a:txBody>
                    <a:bodyPr/>
                    <a:lstStyle/>
                    <a:p>
                      <a:r>
                        <a:rPr sz="1000" b="0">
                          <a:solidFill>
                            <a:srgbClr val="222833"/>
                          </a:solidFill>
                          <a:latin typeface="Arial"/>
                        </a:rPr>
                        <a:t>Rounds</a:t>
                      </a:r>
                    </a:p>
                  </a:txBody>
                  <a:tcPr>
                    <a:solidFill>
                      <a:srgbClr val="FFFFFF"/>
                    </a:solidFill>
                  </a:tcPr>
                </a:tc>
                <a:tc>
                  <a:txBody>
                    <a:bodyPr/>
                    <a:lstStyle/>
                    <a:p>
                      <a:r>
                        <a:rPr sz="1000" b="0">
                          <a:solidFill>
                            <a:srgbClr val="222833"/>
                          </a:solidFill>
                          <a:latin typeface="Arial"/>
                        </a:rPr>
                        <a:t>Lesche · panel rounds</a:t>
                      </a:r>
                    </a:p>
                  </a:txBody>
                  <a:tcPr>
                    <a:solidFill>
                      <a:srgbClr val="FFFFFF"/>
                    </a:solidFill>
                  </a:tcPr>
                </a:tc>
                <a:tc>
                  <a:txBody>
                    <a:bodyPr/>
                    <a:lstStyle/>
                    <a:p>
                      <a:r>
                        <a:rPr sz="1000" b="0">
                          <a:solidFill>
                            <a:srgbClr val="222833"/>
                          </a:solidFill>
                          <a:latin typeface="Arial"/>
                        </a:rPr>
                        <a:t>Rounds · answering and dialogue</a:t>
                      </a:r>
                    </a:p>
                  </a:txBody>
                  <a:tcPr>
                    <a:solidFill>
                      <a:srgbClr val="FFFFFF"/>
                    </a:solidFill>
                  </a:tcPr>
                </a:tc>
              </a:tr>
              <a:tr h="384048">
                <a:tc>
                  <a:txBody>
                    <a:bodyPr/>
                    <a:lstStyle/>
                    <a:p>
                      <a:r>
                        <a:rPr sz="1000" b="0">
                          <a:solidFill>
                            <a:srgbClr val="222833"/>
                          </a:solidFill>
                          <a:latin typeface="Arial"/>
                        </a:rPr>
                        <a:t>Analysis</a:t>
                      </a:r>
                    </a:p>
                  </a:txBody>
                  <a:tcPr>
                    <a:solidFill>
                      <a:srgbClr val="F1F5FB"/>
                    </a:solidFill>
                  </a:tcPr>
                </a:tc>
                <a:tc>
                  <a:txBody>
                    <a:bodyPr/>
                    <a:lstStyle/>
                    <a:p>
                      <a:r>
                        <a:rPr sz="1000" b="0">
                          <a:solidFill>
                            <a:srgbClr val="222833"/>
                          </a:solidFill>
                          <a:latin typeface="Arial"/>
                        </a:rPr>
                        <a:t>Temple · Kassotis</a:t>
                      </a:r>
                    </a:p>
                  </a:txBody>
                  <a:tcPr>
                    <a:solidFill>
                      <a:srgbClr val="F1F5FB"/>
                    </a:solidFill>
                  </a:tcPr>
                </a:tc>
                <a:tc>
                  <a:txBody>
                    <a:bodyPr/>
                    <a:lstStyle/>
                    <a:p>
                      <a:r>
                        <a:rPr sz="1000" b="0">
                          <a:solidFill>
                            <a:srgbClr val="222833"/>
                          </a:solidFill>
                          <a:latin typeface="Arial"/>
                        </a:rPr>
                        <a:t>Analysis · processing the results</a:t>
                      </a:r>
                    </a:p>
                  </a:txBody>
                  <a:tcPr>
                    <a:solidFill>
                      <a:srgbClr val="F1F5FB"/>
                    </a:solidFill>
                  </a:tcPr>
                </a:tc>
              </a:tr>
            </a:tbl>
          </a:graphicData>
        </a:graphic>
      </p:graphicFrame>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2. The panelist interface — points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548640" y="146304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49808" y="168249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57276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Panel pulse shows process, never content: how many have answered, what has
  changed since your last visit, whether the round is live.</a:t>
            </a:r>
          </a:p>
        </p:txBody>
      </p:sp>
      <p:sp>
        <p:nvSpPr>
          <p:cNvPr id="8" name="Rounded Rectangle 7"/>
          <p:cNvSpPr/>
          <p:nvPr/>
        </p:nvSpPr>
        <p:spPr>
          <a:xfrm>
            <a:off x="6263640" y="146304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64808" y="168249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720840" y="157276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More services is an index, not a drawer of extras — and by P4 it only lists
  what actually exists for this study.</a:t>
            </a:r>
          </a:p>
        </p:txBody>
      </p:sp>
      <p:sp>
        <p:nvSpPr>
          <p:cNvPr id="11" name="Rounded Rectangle 10"/>
          <p:cNvSpPr/>
          <p:nvPr/>
        </p:nvSpPr>
        <p:spPr>
          <a:xfrm>
            <a:off x="548640" y="306324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749808" y="328269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317296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AI panelists are marked wherever they have an effect. If the panel includes
  AI participants, the panelist is told so, and AI contributions are marked in the
  distribution as well as in the text. This is not a footnote in the terms; it is a
  mark on every surface where an AI answer counts.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3. The facilitator interface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3.1 The idea It is tempting to mirror the panelist view: the study is in the dialogue phase, so show the facilitator the dialogue phase. That is…</a:t>
            </a:r>
          </a:p>
        </p:txBody>
      </p:sp>
      <p:graphicFrame>
        <p:nvGraphicFramePr>
          <p:cNvPr id="6" name="Table 5"/>
          <p:cNvGraphicFramePr>
            <a:graphicFrameLocks noGrp="1"/>
          </p:cNvGraphicFramePr>
          <p:nvPr/>
        </p:nvGraphicFramePr>
        <p:xfrm>
          <a:off x="548640" y="1965960"/>
          <a:ext cx="11064240" cy="3072384"/>
        </p:xfrm>
        <a:graphic>
          <a:graphicData uri="http://schemas.openxmlformats.org/drawingml/2006/table">
            <a:tbl>
              <a:tblPr firstRow="1" bandRow="1">
                <a:tableStyleId>{5C22544A-7EE6-4342-B048-85BDC9FD1C3A}</a:tableStyleId>
              </a:tblPr>
              <a:tblGrid>
                <a:gridCol w="3688080"/>
                <a:gridCol w="3688080"/>
                <a:gridCol w="3688080"/>
              </a:tblGrid>
              <a:tr h="384048">
                <a:tc>
                  <a:txBody>
                    <a:bodyPr/>
                    <a:lstStyle/>
                    <a:p>
                      <a:r>
                        <a:rPr sz="1000" b="1">
                          <a:solidFill>
                            <a:srgbClr val="FFFFFF"/>
                          </a:solidFill>
                          <a:latin typeface="Arial"/>
                        </a:rPr>
                        <a:t>Study is…</a:t>
                      </a:r>
                    </a:p>
                  </a:txBody>
                  <a:tcPr>
                    <a:solidFill>
                      <a:srgbClr val="003366"/>
                    </a:solidFill>
                  </a:tcPr>
                </a:tc>
                <a:tc>
                  <a:txBody>
                    <a:bodyPr/>
                    <a:lstStyle/>
                    <a:p>
                      <a:r>
                        <a:rPr sz="1000" b="1">
                          <a:solidFill>
                            <a:srgbClr val="FFFFFF"/>
                          </a:solidFill>
                          <a:latin typeface="Arial"/>
                        </a:rPr>
                        <a:t>The facilitator's task</a:t>
                      </a:r>
                    </a:p>
                  </a:txBody>
                  <a:tcPr>
                    <a:solidFill>
                      <a:srgbClr val="003366"/>
                    </a:solidFill>
                  </a:tcPr>
                </a:tc>
                <a:tc>
                  <a:txBody>
                    <a:bodyPr/>
                    <a:lstStyle/>
                    <a:p>
                      <a:r>
                        <a:rPr sz="1000" b="1">
                          <a:solidFill>
                            <a:srgbClr val="FFFFFF"/>
                          </a:solidFill>
                          <a:latin typeface="Arial"/>
                        </a:rPr>
                        <a:t>Lands in</a:t>
                      </a:r>
                    </a:p>
                  </a:txBody>
                  <a:tcPr>
                    <a:solidFill>
                      <a:srgbClr val="003366"/>
                    </a:solidFill>
                  </a:tcPr>
                </a:tc>
              </a:tr>
              <a:tr h="384048">
                <a:tc>
                  <a:txBody>
                    <a:bodyPr/>
                    <a:lstStyle/>
                    <a:p>
                      <a:r>
                        <a:rPr sz="1000" b="0">
                          <a:solidFill>
                            <a:srgbClr val="222833"/>
                          </a:solidFill>
                          <a:latin typeface="Arial"/>
                        </a:rPr>
                        <a:t>Draft</a:t>
                      </a:r>
                    </a:p>
                  </a:txBody>
                  <a:tcPr>
                    <a:solidFill>
                      <a:srgbClr val="F1F5FB"/>
                    </a:solidFill>
                  </a:tcPr>
                </a:tc>
                <a:tc>
                  <a:txBody>
                    <a:bodyPr/>
                    <a:lstStyle/>
                    <a:p>
                      <a:r>
                        <a:rPr sz="1000" b="0">
                          <a:solidFill>
                            <a:srgbClr val="222833"/>
                          </a:solidFill>
                          <a:latin typeface="Arial"/>
                        </a:rPr>
                        <a:t>building</a:t>
                      </a:r>
                    </a:p>
                  </a:txBody>
                  <a:tcPr>
                    <a:solidFill>
                      <a:srgbClr val="F1F5FB"/>
                    </a:solidFill>
                  </a:tcPr>
                </a:tc>
                <a:tc>
                  <a:txBody>
                    <a:bodyPr/>
                    <a:lstStyle/>
                    <a:p>
                      <a:r>
                        <a:rPr sz="1000" b="0">
                          <a:solidFill>
                            <a:srgbClr val="222833"/>
                          </a:solidFill>
                          <a:latin typeface="Arial"/>
                        </a:rPr>
                        <a:t>Planning</a:t>
                      </a:r>
                    </a:p>
                  </a:txBody>
                  <a:tcPr>
                    <a:solidFill>
                      <a:srgbClr val="F1F5FB"/>
                    </a:solidFill>
                  </a:tcPr>
                </a:tc>
              </a:tr>
              <a:tr h="384048">
                <a:tc>
                  <a:txBody>
                    <a:bodyPr/>
                    <a:lstStyle/>
                    <a:p>
                      <a:r>
                        <a:rPr sz="1000" b="0">
                          <a:solidFill>
                            <a:srgbClr val="222833"/>
                          </a:solidFill>
                          <a:latin typeface="Arial"/>
                        </a:rPr>
                        <a:t>Round 0 open</a:t>
                      </a:r>
                    </a:p>
                  </a:txBody>
                  <a:tcPr>
                    <a:solidFill>
                      <a:srgbClr val="FFFFFF"/>
                    </a:solidFill>
                  </a:tcPr>
                </a:tc>
                <a:tc>
                  <a:txBody>
                    <a:bodyPr/>
                    <a:lstStyle/>
                    <a:p>
                      <a:r>
                        <a:rPr sz="1000" b="0">
                          <a:solidFill>
                            <a:srgbClr val="222833"/>
                          </a:solidFill>
                          <a:latin typeface="Arial"/>
                        </a:rPr>
                        <a:t>monitoring + intervening</a:t>
                      </a:r>
                    </a:p>
                  </a:txBody>
                  <a:tcPr>
                    <a:solidFill>
                      <a:srgbClr val="FFFFFF"/>
                    </a:solidFill>
                  </a:tcPr>
                </a:tc>
                <a:tc>
                  <a:txBody>
                    <a:bodyPr/>
                    <a:lstStyle/>
                    <a:p>
                      <a:r>
                        <a:rPr sz="1000" b="0">
                          <a:solidFill>
                            <a:srgbClr val="222833"/>
                          </a:solidFill>
                          <a:latin typeface="Arial"/>
                        </a:rPr>
                        <a:t>Collection</a:t>
                      </a:r>
                    </a:p>
                  </a:txBody>
                  <a:tcPr>
                    <a:solidFill>
                      <a:srgbClr val="FFFFFF"/>
                    </a:solidFill>
                  </a:tcPr>
                </a:tc>
              </a:tr>
              <a:tr h="384048">
                <a:tc>
                  <a:txBody>
                    <a:bodyPr/>
                    <a:lstStyle/>
                    <a:p>
                      <a:r>
                        <a:rPr sz="1000" b="0">
                          <a:solidFill>
                            <a:srgbClr val="222833"/>
                          </a:solidFill>
                          <a:latin typeface="Arial"/>
                        </a:rPr>
                        <a:t>Round N, response</a:t>
                      </a:r>
                    </a:p>
                  </a:txBody>
                  <a:tcPr>
                    <a:solidFill>
                      <a:srgbClr val="F1F5FB"/>
                    </a:solidFill>
                  </a:tcPr>
                </a:tc>
                <a:tc>
                  <a:txBody>
                    <a:bodyPr/>
                    <a:lstStyle/>
                    <a:p>
                      <a:r>
                        <a:rPr sz="1000" b="0">
                          <a:solidFill>
                            <a:srgbClr val="222833"/>
                          </a:solidFill>
                          <a:latin typeface="Arial"/>
                        </a:rPr>
                        <a:t>monitoring</a:t>
                      </a:r>
                    </a:p>
                  </a:txBody>
                  <a:tcPr>
                    <a:solidFill>
                      <a:srgbClr val="F1F5FB"/>
                    </a:solidFill>
                  </a:tcPr>
                </a:tc>
                <a:tc>
                  <a:txBody>
                    <a:bodyPr/>
                    <a:lstStyle/>
                    <a:p>
                      <a:r>
                        <a:rPr sz="1000" b="0">
                          <a:solidFill>
                            <a:srgbClr val="222833"/>
                          </a:solidFill>
                          <a:latin typeface="Arial"/>
                        </a:rPr>
                        <a:t>Collection</a:t>
                      </a:r>
                    </a:p>
                  </a:txBody>
                  <a:tcPr>
                    <a:solidFill>
                      <a:srgbClr val="F1F5FB"/>
                    </a:solidFill>
                  </a:tcPr>
                </a:tc>
              </a:tr>
              <a:tr h="384048">
                <a:tc>
                  <a:txBody>
                    <a:bodyPr/>
                    <a:lstStyle/>
                    <a:p>
                      <a:r>
                        <a:rPr sz="1000" b="0">
                          <a:solidFill>
                            <a:srgbClr val="222833"/>
                          </a:solidFill>
                          <a:latin typeface="Arial"/>
                        </a:rPr>
                        <a:t>Round N, dialogue</a:t>
                      </a:r>
                    </a:p>
                  </a:txBody>
                  <a:tcPr>
                    <a:solidFill>
                      <a:srgbClr val="FFFFFF"/>
                    </a:solidFill>
                  </a:tcPr>
                </a:tc>
                <a:tc>
                  <a:txBody>
                    <a:bodyPr/>
                    <a:lstStyle/>
                    <a:p>
                      <a:r>
                        <a:rPr sz="1000" b="0">
                          <a:solidFill>
                            <a:srgbClr val="222833"/>
                          </a:solidFill>
                          <a:latin typeface="Arial"/>
                        </a:rPr>
                        <a:t>monitoring + moderating</a:t>
                      </a:r>
                    </a:p>
                  </a:txBody>
                  <a:tcPr>
                    <a:solidFill>
                      <a:srgbClr val="FFFFFF"/>
                    </a:solidFill>
                  </a:tcPr>
                </a:tc>
                <a:tc>
                  <a:txBody>
                    <a:bodyPr/>
                    <a:lstStyle/>
                    <a:p>
                      <a:r>
                        <a:rPr sz="1000" b="0">
                          <a:solidFill>
                            <a:srgbClr val="222833"/>
                          </a:solidFill>
                          <a:latin typeface="Arial"/>
                        </a:rPr>
                        <a:t>Collection</a:t>
                      </a:r>
                    </a:p>
                  </a:txBody>
                  <a:tcPr>
                    <a:solidFill>
                      <a:srgbClr val="FFFFFF"/>
                    </a:solidFill>
                  </a:tcPr>
                </a:tc>
              </a:tr>
              <a:tr h="384048">
                <a:tc>
                  <a:txBody>
                    <a:bodyPr/>
                    <a:lstStyle/>
                    <a:p>
                      <a:r>
                        <a:rPr sz="1000" b="0">
                          <a:solidFill>
                            <a:srgbClr val="222833"/>
                          </a:solidFill>
                          <a:latin typeface="Arial"/>
                        </a:rPr>
                        <a:t>Round N, revision</a:t>
                      </a:r>
                    </a:p>
                  </a:txBody>
                  <a:tcPr>
                    <a:solidFill>
                      <a:srgbClr val="F1F5FB"/>
                    </a:solidFill>
                  </a:tcPr>
                </a:tc>
                <a:tc>
                  <a:txBody>
                    <a:bodyPr/>
                    <a:lstStyle/>
                    <a:p>
                      <a:r>
                        <a:rPr sz="1000" b="0">
                          <a:solidFill>
                            <a:srgbClr val="222833"/>
                          </a:solidFill>
                          <a:latin typeface="Arial"/>
                        </a:rPr>
                        <a:t>monitoring</a:t>
                      </a:r>
                    </a:p>
                  </a:txBody>
                  <a:tcPr>
                    <a:solidFill>
                      <a:srgbClr val="F1F5FB"/>
                    </a:solidFill>
                  </a:tcPr>
                </a:tc>
                <a:tc>
                  <a:txBody>
                    <a:bodyPr/>
                    <a:lstStyle/>
                    <a:p>
                      <a:r>
                        <a:rPr sz="1000" b="0">
                          <a:solidFill>
                            <a:srgbClr val="222833"/>
                          </a:solidFill>
                          <a:latin typeface="Arial"/>
                        </a:rPr>
                        <a:t>Collection</a:t>
                      </a:r>
                    </a:p>
                  </a:txBody>
                  <a:tcPr>
                    <a:solidFill>
                      <a:srgbClr val="F1F5FB"/>
                    </a:solidFill>
                  </a:tcPr>
                </a:tc>
              </a:tr>
              <a:tr h="384048">
                <a:tc>
                  <a:txBody>
                    <a:bodyPr/>
                    <a:lstStyle/>
                    <a:p>
                      <a:r>
                        <a:rPr sz="1000" b="0">
                          <a:solidFill>
                            <a:srgbClr val="222833"/>
                          </a:solidFill>
                          <a:latin typeface="Arial"/>
                        </a:rPr>
                        <a:t>Between rounds</a:t>
                      </a:r>
                    </a:p>
                  </a:txBody>
                  <a:tcPr>
                    <a:solidFill>
                      <a:srgbClr val="FFFFFF"/>
                    </a:solidFill>
                  </a:tcPr>
                </a:tc>
                <a:tc>
                  <a:txBody>
                    <a:bodyPr/>
                    <a:lstStyle/>
                    <a:p>
                      <a:r>
                        <a:rPr sz="1000" b="0">
                          <a:solidFill>
                            <a:srgbClr val="222833"/>
                          </a:solidFill>
                          <a:latin typeface="Arial"/>
                        </a:rPr>
                        <a:t>preparing</a:t>
                      </a:r>
                    </a:p>
                  </a:txBody>
                  <a:tcPr>
                    <a:solidFill>
                      <a:srgbClr val="FFFFFF"/>
                    </a:solidFill>
                  </a:tcPr>
                </a:tc>
                <a:tc>
                  <a:txBody>
                    <a:bodyPr/>
                    <a:lstStyle/>
                    <a:p>
                      <a:r>
                        <a:rPr sz="1000" b="0">
                          <a:solidFill>
                            <a:srgbClr val="222833"/>
                          </a:solidFill>
                          <a:latin typeface="Arial"/>
                        </a:rPr>
                        <a:t>Analysis</a:t>
                      </a:r>
                    </a:p>
                  </a:txBody>
                  <a:tcPr>
                    <a:solidFill>
                      <a:srgbClr val="FFFFFF"/>
                    </a:solidFill>
                  </a:tcPr>
                </a:tc>
              </a:tr>
              <a:tr h="384048">
                <a:tc>
                  <a:txBody>
                    <a:bodyPr/>
                    <a:lstStyle/>
                    <a:p>
                      <a:r>
                        <a:rPr sz="1000" b="0">
                          <a:solidFill>
                            <a:srgbClr val="222833"/>
                          </a:solidFill>
                          <a:latin typeface="Arial"/>
                        </a:rPr>
                        <a:t>Finished</a:t>
                      </a:r>
                    </a:p>
                  </a:txBody>
                  <a:tcPr>
                    <a:solidFill>
                      <a:srgbClr val="F1F5FB"/>
                    </a:solidFill>
                  </a:tcPr>
                </a:tc>
                <a:tc>
                  <a:txBody>
                    <a:bodyPr/>
                    <a:lstStyle/>
                    <a:p>
                      <a:r>
                        <a:rPr sz="1000" b="0">
                          <a:solidFill>
                            <a:srgbClr val="222833"/>
                          </a:solidFill>
                          <a:latin typeface="Arial"/>
                        </a:rPr>
                        <a:t>reporting</a:t>
                      </a:r>
                    </a:p>
                  </a:txBody>
                  <a:tcPr>
                    <a:solidFill>
                      <a:srgbClr val="F1F5FB"/>
                    </a:solidFill>
                  </a:tcPr>
                </a:tc>
                <a:tc>
                  <a:txBody>
                    <a:bodyPr/>
                    <a:lstStyle/>
                    <a:p>
                      <a:r>
                        <a:rPr sz="1000" b="0">
                          <a:solidFill>
                            <a:srgbClr val="222833"/>
                          </a:solidFill>
                          <a:latin typeface="Arial"/>
                        </a:rPr>
                        <a:t>Reporting</a:t>
                      </a:r>
                    </a:p>
                  </a:txBody>
                  <a:tcPr>
                    <a:solidFill>
                      <a:srgbClr val="F1F5FB"/>
                    </a:solidFill>
                  </a:tcPr>
                </a:tc>
              </a:tr>
            </a:tbl>
          </a:graphicData>
        </a:graphic>
      </p:graphicFrame>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3. The facilitator interface (cont.)</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graphicFrame>
        <p:nvGraphicFramePr>
          <p:cNvPr id="5" name="Table 4"/>
          <p:cNvGraphicFramePr>
            <a:graphicFrameLocks noGrp="1"/>
          </p:cNvGraphicFramePr>
          <p:nvPr/>
        </p:nvGraphicFramePr>
        <p:xfrm>
          <a:off x="548640" y="1417320"/>
          <a:ext cx="11064240" cy="768096"/>
        </p:xfrm>
        <a:graphic>
          <a:graphicData uri="http://schemas.openxmlformats.org/drawingml/2006/table">
            <a:tbl>
              <a:tblPr firstRow="1" bandRow="1">
                <a:tableStyleId>{5C22544A-7EE6-4342-B048-85BDC9FD1C3A}</a:tableStyleId>
              </a:tblPr>
              <a:tblGrid>
                <a:gridCol w="2766060"/>
                <a:gridCol w="2766060"/>
                <a:gridCol w="2766060"/>
                <a:gridCol w="2766060"/>
              </a:tblGrid>
              <a:tr h="384048">
                <a:tc>
                  <a:txBody>
                    <a:bodyPr/>
                    <a:lstStyle/>
                    <a:p>
                      <a:r>
                        <a:rPr sz="1000" b="1">
                          <a:solidFill>
                            <a:srgbClr val="FFFFFF"/>
                          </a:solidFill>
                          <a:latin typeface="Arial"/>
                        </a:rPr>
                        <a:t>Planning</a:t>
                      </a:r>
                    </a:p>
                  </a:txBody>
                  <a:tcPr>
                    <a:solidFill>
                      <a:srgbClr val="003366"/>
                    </a:solidFill>
                  </a:tcPr>
                </a:tc>
                <a:tc>
                  <a:txBody>
                    <a:bodyPr/>
                    <a:lstStyle/>
                    <a:p>
                      <a:r>
                        <a:rPr sz="1000" b="1">
                          <a:solidFill>
                            <a:srgbClr val="FFFFFF"/>
                          </a:solidFill>
                          <a:latin typeface="Arial"/>
                        </a:rPr>
                        <a:t>Collection</a:t>
                      </a:r>
                    </a:p>
                  </a:txBody>
                  <a:tcPr>
                    <a:solidFill>
                      <a:srgbClr val="003366"/>
                    </a:solidFill>
                  </a:tcPr>
                </a:tc>
                <a:tc>
                  <a:txBody>
                    <a:bodyPr/>
                    <a:lstStyle/>
                    <a:p>
                      <a:r>
                        <a:rPr sz="1000" b="1">
                          <a:solidFill>
                            <a:srgbClr val="FFFFFF"/>
                          </a:solidFill>
                          <a:latin typeface="Arial"/>
                        </a:rPr>
                        <a:t>Analysis</a:t>
                      </a:r>
                    </a:p>
                  </a:txBody>
                  <a:tcPr>
                    <a:solidFill>
                      <a:srgbClr val="003366"/>
                    </a:solidFill>
                  </a:tcPr>
                </a:tc>
                <a:tc>
                  <a:txBody>
                    <a:bodyPr/>
                    <a:lstStyle/>
                    <a:p>
                      <a:r>
                        <a:rPr sz="1000" b="1">
                          <a:solidFill>
                            <a:srgbClr val="FFFFFF"/>
                          </a:solidFill>
                          <a:latin typeface="Arial"/>
                        </a:rPr>
                        <a:t>Reporting</a:t>
                      </a:r>
                    </a:p>
                  </a:txBody>
                  <a:tcPr>
                    <a:solidFill>
                      <a:srgbClr val="003366"/>
                    </a:solidFill>
                  </a:tcPr>
                </a:tc>
              </a:tr>
              <a:tr h="384048">
                <a:tc>
                  <a:txBody>
                    <a:bodyPr/>
                    <a:lstStyle/>
                    <a:p>
                      <a:r>
                        <a:rPr sz="1000" b="0">
                          <a:solidFill>
                            <a:srgbClr val="222833"/>
                          </a:solidFill>
                          <a:latin typeface="Arial"/>
                        </a:rPr>
                        <a:t>Overview · Settings · Panelists · Theses · AI panelists · section Rounds</a:t>
                      </a:r>
                    </a:p>
                  </a:txBody>
                  <a:tcPr>
                    <a:solidFill>
                      <a:srgbClr val="F1F5FB"/>
                    </a:solidFill>
                  </a:tcPr>
                </a:tc>
                <a:tc>
                  <a:txBody>
                    <a:bodyPr/>
                    <a:lstStyle/>
                    <a:p>
                      <a:r>
                        <a:rPr sz="1000" b="0">
                          <a:solidFill>
                            <a:srgbClr val="222833"/>
                          </a:solidFill>
                          <a:latin typeface="Arial"/>
                        </a:rPr>
                        <a:t>(Round 0) · Situation · Invitations · Facilitation · Community · Responses · (Waves)</a:t>
                      </a:r>
                    </a:p>
                  </a:txBody>
                  <a:tcPr>
                    <a:solidFill>
                      <a:srgbClr val="F1F5FB"/>
                    </a:solidFill>
                  </a:tcPr>
                </a:tc>
                <a:tc>
                  <a:txBody>
                    <a:bodyPr/>
                    <a:lstStyle/>
                    <a:p>
                      <a:r>
                        <a:rPr sz="1000" b="0">
                          <a:solidFill>
                            <a:srgbClr val="222833"/>
                          </a:solidFill>
                          <a:latin typeface="Arial"/>
                        </a:rPr>
                        <a:t>Summary · Statistics &amp; change</a:t>
                      </a:r>
                    </a:p>
                  </a:txBody>
                  <a:tcPr>
                    <a:solidFill>
                      <a:srgbClr val="F1F5FB"/>
                    </a:solidFill>
                  </a:tcPr>
                </a:tc>
                <a:tc>
                  <a:txBody>
                    <a:bodyPr/>
                    <a:lstStyle/>
                    <a:p>
                      <a:r>
                        <a:rPr sz="1000" b="0">
                          <a:solidFill>
                            <a:srgbClr val="222833"/>
                          </a:solidFill>
                          <a:latin typeface="Arial"/>
                        </a:rPr>
                        <a:t>Export · sections Reports and Maintenance</a:t>
                      </a:r>
                    </a:p>
                  </a:txBody>
                  <a:tcPr>
                    <a:solidFill>
                      <a:srgbClr val="F1F5FB"/>
                    </a:solidFill>
                  </a:tcPr>
                </a:tc>
              </a:tr>
            </a:tbl>
          </a:graphicData>
        </a:graphic>
      </p:graphicFrame>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3. The facilitator interface (cont.)</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graphicFrame>
        <p:nvGraphicFramePr>
          <p:cNvPr id="5" name="Table 4"/>
          <p:cNvGraphicFramePr>
            <a:graphicFrameLocks noGrp="1"/>
          </p:cNvGraphicFramePr>
          <p:nvPr/>
        </p:nvGraphicFramePr>
        <p:xfrm>
          <a:off x="548640" y="1417320"/>
          <a:ext cx="11064240" cy="2304288"/>
        </p:xfrm>
        <a:graphic>
          <a:graphicData uri="http://schemas.openxmlformats.org/drawingml/2006/table">
            <a:tbl>
              <a:tblPr firstRow="1" bandRow="1">
                <a:tableStyleId>{5C22544A-7EE6-4342-B048-85BDC9FD1C3A}</a:tableStyleId>
              </a:tblPr>
              <a:tblGrid>
                <a:gridCol w="5532120"/>
                <a:gridCol w="5532120"/>
              </a:tblGrid>
              <a:tr h="384048">
                <a:tc>
                  <a:txBody>
                    <a:bodyPr/>
                    <a:lstStyle/>
                    <a:p>
                      <a:r>
                        <a:rPr sz="1000" b="1">
                          <a:solidFill>
                            <a:srgbClr val="FFFFFF"/>
                          </a:solidFill>
                          <a:latin typeface="Arial"/>
                        </a:rPr>
                        <a:t>What</a:t>
                      </a:r>
                    </a:p>
                  </a:txBody>
                  <a:tcPr>
                    <a:solidFill>
                      <a:srgbClr val="003366"/>
                    </a:solidFill>
                  </a:tcPr>
                </a:tc>
                <a:tc>
                  <a:txBody>
                    <a:bodyPr/>
                    <a:lstStyle/>
                    <a:p>
                      <a:r>
                        <a:rPr sz="1000" b="1">
                          <a:solidFill>
                            <a:srgbClr val="FFFFFF"/>
                          </a:solidFill>
                          <a:latin typeface="Arial"/>
                        </a:rPr>
                        <a:t>Applies to</a:t>
                      </a:r>
                    </a:p>
                  </a:txBody>
                  <a:tcPr>
                    <a:solidFill>
                      <a:srgbClr val="003366"/>
                    </a:solidFill>
                  </a:tcPr>
                </a:tc>
              </a:tr>
              <a:tr h="384048">
                <a:tc>
                  <a:txBody>
                    <a:bodyPr/>
                    <a:lstStyle/>
                    <a:p>
                      <a:r>
                        <a:rPr sz="1000" b="0">
                          <a:solidFill>
                            <a:srgbClr val="222833"/>
                          </a:solidFill>
                          <a:latin typeface="Arial"/>
                        </a:rPr>
                        <a:t>Description, phenomenon frame</a:t>
                      </a:r>
                    </a:p>
                  </a:txBody>
                  <a:tcPr>
                    <a:solidFill>
                      <a:srgbClr val="F1F5FB"/>
                    </a:solidFill>
                  </a:tcPr>
                </a:tc>
                <a:tc>
                  <a:txBody>
                    <a:bodyPr/>
                    <a:lstStyle/>
                    <a:p>
                      <a:r>
                        <a:rPr sz="1000" b="0">
                          <a:solidFill>
                            <a:srgbClr val="222833"/>
                          </a:solidFill>
                          <a:latin typeface="Arial"/>
                        </a:rPr>
                        <a:t>the study</a:t>
                      </a:r>
                    </a:p>
                  </a:txBody>
                  <a:tcPr>
                    <a:solidFill>
                      <a:srgbClr val="F1F5FB"/>
                    </a:solidFill>
                  </a:tcPr>
                </a:tc>
              </a:tr>
              <a:tr h="384048">
                <a:tc>
                  <a:txBody>
                    <a:bodyPr/>
                    <a:lstStyle/>
                    <a:p>
                      <a:r>
                        <a:rPr sz="1000" b="0">
                          <a:solidFill>
                            <a:srgbClr val="222833"/>
                          </a:solidFill>
                          <a:latin typeface="Arial"/>
                        </a:rPr>
                        <a:t>Settings (orientation, variation, language, AI mode)</a:t>
                      </a:r>
                    </a:p>
                  </a:txBody>
                  <a:tcPr>
                    <a:solidFill>
                      <a:srgbClr val="FFFFFF"/>
                    </a:solidFill>
                  </a:tcPr>
                </a:tc>
                <a:tc>
                  <a:txBody>
                    <a:bodyPr/>
                    <a:lstStyle/>
                    <a:p>
                      <a:r>
                        <a:rPr sz="1000" b="0">
                          <a:solidFill>
                            <a:srgbClr val="222833"/>
                          </a:solidFill>
                          <a:latin typeface="Arial"/>
                        </a:rPr>
                        <a:t>the study</a:t>
                      </a:r>
                    </a:p>
                  </a:txBody>
                  <a:tcPr>
                    <a:solidFill>
                      <a:srgbClr val="FFFFFF"/>
                    </a:solidFill>
                  </a:tcPr>
                </a:tc>
              </a:tr>
              <a:tr h="384048">
                <a:tc>
                  <a:txBody>
                    <a:bodyPr/>
                    <a:lstStyle/>
                    <a:p>
                      <a:r>
                        <a:rPr sz="1000" b="0">
                          <a:solidFill>
                            <a:srgbClr val="222833"/>
                          </a:solidFill>
                          <a:latin typeface="Arial"/>
                        </a:rPr>
                        <a:t>Rounds (dialogue, visibility policy, schedule)</a:t>
                      </a:r>
                    </a:p>
                  </a:txBody>
                  <a:tcPr>
                    <a:solidFill>
                      <a:srgbClr val="F1F5FB"/>
                    </a:solidFill>
                  </a:tcPr>
                </a:tc>
                <a:tc>
                  <a:txBody>
                    <a:bodyPr/>
                    <a:lstStyle/>
                    <a:p>
                      <a:r>
                        <a:rPr sz="1000" b="0">
                          <a:solidFill>
                            <a:srgbClr val="222833"/>
                          </a:solidFill>
                          <a:latin typeface="Arial"/>
                        </a:rPr>
                        <a:t>each round separately</a:t>
                      </a:r>
                    </a:p>
                  </a:txBody>
                  <a:tcPr>
                    <a:solidFill>
                      <a:srgbClr val="F1F5FB"/>
                    </a:solidFill>
                  </a:tcPr>
                </a:tc>
              </a:tr>
              <a:tr h="384048">
                <a:tc>
                  <a:txBody>
                    <a:bodyPr/>
                    <a:lstStyle/>
                    <a:p>
                      <a:r>
                        <a:rPr sz="1000" b="0">
                          <a:solidFill>
                            <a:srgbClr val="222833"/>
                          </a:solidFill>
                          <a:latin typeface="Arial"/>
                        </a:rPr>
                        <a:t>Theses</a:t>
                      </a:r>
                    </a:p>
                  </a:txBody>
                  <a:tcPr>
                    <a:solidFill>
                      <a:srgbClr val="FFFFFF"/>
                    </a:solidFill>
                  </a:tcPr>
                </a:tc>
                <a:tc>
                  <a:txBody>
                    <a:bodyPr/>
                    <a:lstStyle/>
                    <a:p>
                      <a:r>
                        <a:rPr sz="1000" b="0">
                          <a:solidFill>
                            <a:srgbClr val="222833"/>
                          </a:solidFill>
                          <a:latin typeface="Arial"/>
                        </a:rPr>
                        <a:t>each round separately</a:t>
                      </a:r>
                    </a:p>
                  </a:txBody>
                  <a:tcPr>
                    <a:solidFill>
                      <a:srgbClr val="FFFFFF"/>
                    </a:solidFill>
                  </a:tcPr>
                </a:tc>
              </a:tr>
              <a:tr h="384048">
                <a:tc>
                  <a:txBody>
                    <a:bodyPr/>
                    <a:lstStyle/>
                    <a:p>
                      <a:r>
                        <a:rPr sz="1000" b="0">
                          <a:solidFill>
                            <a:srgbClr val="222833"/>
                          </a:solidFill>
                          <a:latin typeface="Arial"/>
                        </a:rPr>
                        <a:t>Panel</a:t>
                      </a:r>
                    </a:p>
                  </a:txBody>
                  <a:tcPr>
                    <a:solidFill>
                      <a:srgbClr val="F1F5FB"/>
                    </a:solidFill>
                  </a:tcPr>
                </a:tc>
                <a:tc>
                  <a:txBody>
                    <a:bodyPr/>
                    <a:lstStyle/>
                    <a:p>
                      <a:r>
                        <a:rPr sz="1000" b="0">
                          <a:solidFill>
                            <a:srgbClr val="222833"/>
                          </a:solidFill>
                          <a:latin typeface="Arial"/>
                        </a:rPr>
                        <a:t>the study — but participation is per round</a:t>
                      </a:r>
                    </a:p>
                  </a:txBody>
                  <a:tcPr>
                    <a:solidFill>
                      <a:srgbClr val="F1F5FB"/>
                    </a:solidFill>
                  </a:tcPr>
                </a:tc>
              </a:tr>
            </a:tbl>
          </a:graphicData>
        </a:graphic>
      </p:graphicFrame>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3. The facilitator interface — points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548640" y="146304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49808" y="168249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57276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Export appears twice on purpose. Reporting is a phase — what you do at the
  end. Export is a function — something you can do at any moment. Same view, two
  different questions, two different moments.</a:t>
            </a:r>
          </a:p>
        </p:txBody>
      </p:sp>
      <p:sp>
        <p:nvSpPr>
          <p:cNvPr id="8" name="Rounded Rectangle 7"/>
          <p:cNvSpPr/>
          <p:nvPr/>
        </p:nvSpPr>
        <p:spPr>
          <a:xfrm>
            <a:off x="6263640" y="146304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64808" y="168249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720840" y="157276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Results is the only item that is not a tab. It opens a Results so far
  window over your current work. Glancing at an earlier round must not take you
  away from what you are doing, so it is a window and not a destination. It contains
  no editing surface at all; there is exactly one way onward — Open in Analysis →
  — and all editing happens there.</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4. The same round, from both sides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Read that table downwards and the two designs are one design: the panelist gets content when it can no longer anchor them; the facilitator gets it…</a:t>
            </a:r>
          </a:p>
        </p:txBody>
      </p:sp>
      <p:graphicFrame>
        <p:nvGraphicFramePr>
          <p:cNvPr id="6" name="Table 5"/>
          <p:cNvGraphicFramePr>
            <a:graphicFrameLocks noGrp="1"/>
          </p:cNvGraphicFramePr>
          <p:nvPr/>
        </p:nvGraphicFramePr>
        <p:xfrm>
          <a:off x="548640" y="1965960"/>
          <a:ext cx="11064240" cy="2304288"/>
        </p:xfrm>
        <a:graphic>
          <a:graphicData uri="http://schemas.openxmlformats.org/drawingml/2006/table">
            <a:tbl>
              <a:tblPr firstRow="1" bandRow="1">
                <a:tableStyleId>{5C22544A-7EE6-4342-B048-85BDC9FD1C3A}</a:tableStyleId>
              </a:tblPr>
              <a:tblGrid>
                <a:gridCol w="3688080"/>
                <a:gridCol w="3688080"/>
                <a:gridCol w="3688080"/>
              </a:tblGrid>
              <a:tr h="384048">
                <a:tc>
                  <a:txBody>
                    <a:bodyPr/>
                    <a:lstStyle/>
                    <a:p/>
                  </a:txBody>
                  <a:tcPr>
                    <a:solidFill>
                      <a:srgbClr val="003366"/>
                    </a:solidFill>
                  </a:tcPr>
                </a:tc>
                <a:tc>
                  <a:txBody>
                    <a:bodyPr/>
                    <a:lstStyle/>
                    <a:p>
                      <a:r>
                        <a:rPr sz="1000" b="1">
                          <a:solidFill>
                            <a:srgbClr val="FFFFFF"/>
                          </a:solidFill>
                          <a:latin typeface="Arial"/>
                        </a:rPr>
                        <a:t>The panelist sees</a:t>
                      </a:r>
                    </a:p>
                  </a:txBody>
                  <a:tcPr>
                    <a:solidFill>
                      <a:srgbClr val="003366"/>
                    </a:solidFill>
                  </a:tcPr>
                </a:tc>
                <a:tc>
                  <a:txBody>
                    <a:bodyPr/>
                    <a:lstStyle/>
                    <a:p>
                      <a:r>
                        <a:rPr sz="1000" b="1">
                          <a:solidFill>
                            <a:srgbClr val="FFFFFF"/>
                          </a:solidFill>
                          <a:latin typeface="Arial"/>
                        </a:rPr>
                        <a:t>The facilitator sees</a:t>
                      </a:r>
                    </a:p>
                  </a:txBody>
                  <a:tcPr>
                    <a:solidFill>
                      <a:srgbClr val="003366"/>
                    </a:solidFill>
                  </a:tcPr>
                </a:tc>
              </a:tr>
              <a:tr h="384048">
                <a:tc>
                  <a:txBody>
                    <a:bodyPr/>
                    <a:lstStyle/>
                    <a:p>
                      <a:r>
                        <a:rPr sz="1000" b="0">
                          <a:solidFill>
                            <a:srgbClr val="222833"/>
                          </a:solidFill>
                          <a:latin typeface="Arial"/>
                        </a:rPr>
                        <a:t>Round opens</a:t>
                      </a:r>
                    </a:p>
                  </a:txBody>
                  <a:tcPr>
                    <a:solidFill>
                      <a:srgbClr val="F1F5FB"/>
                    </a:solidFill>
                  </a:tcPr>
                </a:tc>
                <a:tc>
                  <a:txBody>
                    <a:bodyPr/>
                    <a:lstStyle/>
                    <a:p>
                      <a:r>
                        <a:rPr sz="1000" b="0">
                          <a:solidFill>
                            <a:srgbClr val="222833"/>
                          </a:solidFill>
                          <a:latin typeface="Arial"/>
                        </a:rPr>
                        <a:t>S1 "your turn": theses, form, description</a:t>
                      </a:r>
                    </a:p>
                  </a:txBody>
                  <a:tcPr>
                    <a:solidFill>
                      <a:srgbClr val="F1F5FB"/>
                    </a:solidFill>
                  </a:tcPr>
                </a:tc>
                <a:tc>
                  <a:txBody>
                    <a:bodyPr/>
                    <a:lstStyle/>
                    <a:p>
                      <a:r>
                        <a:rPr sz="1000" b="0">
                          <a:solidFill>
                            <a:srgbClr val="222833"/>
                          </a:solidFill>
                          <a:latin typeface="Arial"/>
                        </a:rPr>
                        <a:t>Collection · Responses: accumulation, reminders, advance</a:t>
                      </a:r>
                    </a:p>
                  </a:txBody>
                  <a:tcPr>
                    <a:solidFill>
                      <a:srgbClr val="F1F5FB"/>
                    </a:solidFill>
                  </a:tcPr>
                </a:tc>
              </a:tr>
              <a:tr h="384048">
                <a:tc>
                  <a:txBody>
                    <a:bodyPr/>
                    <a:lstStyle/>
                    <a:p>
                      <a:r>
                        <a:rPr sz="1000" b="0">
                          <a:solidFill>
                            <a:srgbClr val="222833"/>
                          </a:solidFill>
                          <a:latin typeface="Arial"/>
                        </a:rPr>
                        <a:t>While answering</a:t>
                      </a:r>
                    </a:p>
                  </a:txBody>
                  <a:tcPr>
                    <a:solidFill>
                      <a:srgbClr val="FFFFFF"/>
                    </a:solidFill>
                  </a:tcPr>
                </a:tc>
                <a:tc>
                  <a:txBody>
                    <a:bodyPr/>
                    <a:lstStyle/>
                    <a:p>
                      <a:r>
                        <a:rPr sz="1000" b="0">
                          <a:solidFill>
                            <a:srgbClr val="222833"/>
                          </a:solidFill>
                          <a:latin typeface="Arial"/>
                        </a:rPr>
                        <a:t>pulse (process only), own answer confirmed</a:t>
                      </a:r>
                    </a:p>
                  </a:txBody>
                  <a:tcPr>
                    <a:solidFill>
                      <a:srgbClr val="FFFFFF"/>
                    </a:solidFill>
                  </a:tcPr>
                </a:tc>
                <a:tc>
                  <a:txBody>
                    <a:bodyPr/>
                    <a:lstStyle/>
                    <a:p>
                      <a:r>
                        <a:rPr sz="1000" b="0">
                          <a:solidFill>
                            <a:srgbClr val="222833"/>
                          </a:solidFill>
                          <a:latin typeface="Arial"/>
                        </a:rPr>
                        <a:t>who has answered, per thesis and per panelist</a:t>
                      </a:r>
                    </a:p>
                  </a:txBody>
                  <a:tcPr>
                    <a:solidFill>
                      <a:srgbClr val="FFFFFF"/>
                    </a:solidFill>
                  </a:tcPr>
                </a:tc>
              </a:tr>
              <a:tr h="384048">
                <a:tc>
                  <a:txBody>
                    <a:bodyPr/>
                    <a:lstStyle/>
                    <a:p>
                      <a:r>
                        <a:rPr sz="1000" b="0">
                          <a:solidFill>
                            <a:srgbClr val="222833"/>
                          </a:solidFill>
                          <a:latin typeface="Arial"/>
                        </a:rPr>
                        <a:t>After own answer</a:t>
                      </a:r>
                    </a:p>
                  </a:txBody>
                  <a:tcPr>
                    <a:solidFill>
                      <a:srgbClr val="F1F5FB"/>
                    </a:solidFill>
                  </a:tcPr>
                </a:tc>
                <a:tc>
                  <a:txBody>
                    <a:bodyPr/>
                    <a:lstStyle/>
                    <a:p>
                      <a:r>
                        <a:rPr sz="1000" b="0">
                          <a:solidFill>
                            <a:srgbClr val="222833"/>
                          </a:solidFill>
                          <a:latin typeface="Arial"/>
                        </a:rPr>
                        <a:t>S2, and the distribution for the theses they answered</a:t>
                      </a:r>
                    </a:p>
                  </a:txBody>
                  <a:tcPr>
                    <a:solidFill>
                      <a:srgbClr val="F1F5FB"/>
                    </a:solidFill>
                  </a:tcPr>
                </a:tc>
                <a:tc>
                  <a:txBody>
                    <a:bodyPr/>
                    <a:lstStyle/>
                    <a:p>
                      <a:r>
                        <a:rPr sz="1000" b="0">
                          <a:solidFill>
                            <a:srgbClr val="222833"/>
                          </a:solidFill>
                          <a:latin typeface="Arial"/>
                        </a:rPr>
                        <a:t>the whole distribution</a:t>
                      </a:r>
                    </a:p>
                  </a:txBody>
                  <a:tcPr>
                    <a:solidFill>
                      <a:srgbClr val="F1F5FB"/>
                    </a:solidFill>
                  </a:tcPr>
                </a:tc>
              </a:tr>
              <a:tr h="384048">
                <a:tc>
                  <a:txBody>
                    <a:bodyPr/>
                    <a:lstStyle/>
                    <a:p>
                      <a:r>
                        <a:rPr sz="1000" b="0">
                          <a:solidFill>
                            <a:srgbClr val="222833"/>
                          </a:solidFill>
                          <a:latin typeface="Arial"/>
                        </a:rPr>
                        <a:t>Dialogue</a:t>
                      </a:r>
                    </a:p>
                  </a:txBody>
                  <a:tcPr>
                    <a:solidFill>
                      <a:srgbClr val="FFFFFF"/>
                    </a:solidFill>
                  </a:tcPr>
                </a:tc>
                <a:tc>
                  <a:txBody>
                    <a:bodyPr/>
                    <a:lstStyle/>
                    <a:p>
                      <a:r>
                        <a:rPr sz="1000" b="0">
                          <a:solidFill>
                            <a:srgbClr val="222833"/>
                          </a:solidFill>
                          <a:latin typeface="Arial"/>
                        </a:rPr>
                        <a:t>S3: others' arguments, anonymous, AI marked</a:t>
                      </a:r>
                    </a:p>
                  </a:txBody>
                  <a:tcPr>
                    <a:solidFill>
                      <a:srgbClr val="FFFFFF"/>
                    </a:solidFill>
                  </a:tcPr>
                </a:tc>
                <a:tc>
                  <a:txBody>
                    <a:bodyPr/>
                    <a:lstStyle/>
                    <a:p>
                      <a:r>
                        <a:rPr sz="1000" b="0">
                          <a:solidFill>
                            <a:srgbClr val="222833"/>
                          </a:solidFill>
                          <a:latin typeface="Arial"/>
                        </a:rPr>
                        <a:t>comment stream, AI activity, moderation</a:t>
                      </a:r>
                    </a:p>
                  </a:txBody>
                  <a:tcPr>
                    <a:solidFill>
                      <a:srgbClr val="FFFFFF"/>
                    </a:solidFill>
                  </a:tcPr>
                </a:tc>
              </a:tr>
              <a:tr h="384048">
                <a:tc>
                  <a:txBody>
                    <a:bodyPr/>
                    <a:lstStyle/>
                    <a:p>
                      <a:r>
                        <a:rPr sz="1000" b="0">
                          <a:solidFill>
                            <a:srgbClr val="222833"/>
                          </a:solidFill>
                          <a:latin typeface="Arial"/>
                        </a:rPr>
                        <a:t>Round closes</a:t>
                      </a:r>
                    </a:p>
                  </a:txBody>
                  <a:tcPr>
                    <a:solidFill>
                      <a:srgbClr val="F1F5FB"/>
                    </a:solidFill>
                  </a:tcPr>
                </a:tc>
                <a:tc>
                  <a:txBody>
                    <a:bodyPr/>
                    <a:lstStyle/>
                    <a:p>
                      <a:r>
                        <a:rPr sz="1000" b="0">
                          <a:solidFill>
                            <a:srgbClr val="222833"/>
                          </a:solidFill>
                          <a:latin typeface="Arial"/>
                        </a:rPr>
                        <a:t>S4: what came of it, what next</a:t>
                      </a:r>
                    </a:p>
                  </a:txBody>
                  <a:tcPr>
                    <a:solidFill>
                      <a:srgbClr val="F1F5FB"/>
                    </a:solidFill>
                  </a:tcPr>
                </a:tc>
                <a:tc>
                  <a:txBody>
                    <a:bodyPr/>
                    <a:lstStyle/>
                    <a:p>
                      <a:r>
                        <a:rPr sz="1000" b="0">
                          <a:solidFill>
                            <a:srgbClr val="222833"/>
                          </a:solidFill>
                          <a:latin typeface="Arial"/>
                        </a:rPr>
                        <a:t>preparing: what the round produced → next round's theses</a:t>
                      </a:r>
                    </a:p>
                  </a:txBody>
                  <a:tcPr>
                    <a:solidFill>
                      <a:srgbClr val="F1F5FB"/>
                    </a:solidFill>
                  </a:tcPr>
                </a:tc>
              </a:tr>
            </a:tbl>
          </a:graphicData>
        </a:graphic>
      </p:graphicFrame>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5. What the interfaces deliberately do not do</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Five rules that explain absences you might otherwise read as gaps:</a:t>
            </a:r>
          </a:p>
          <a:p>
            <a:pPr>
              <a:spcAft>
                <a:spcPts val="900"/>
              </a:spcAft>
            </a:pPr>
            <a:r>
              <a:rPr sz="1400" b="0" i="0">
                <a:solidFill>
                  <a:srgbClr val="222833"/>
                </a:solidFill>
                <a:latin typeface="Arial"/>
              </a:rPr>
              <a:t>Written 25.8.2026, against the interfaces as rebuilt on 23.–25.8.2026. Button and
tab names are taken from the application's own English strings. The specifications
behind this text are docs/UI_Panelistin_nakyma_IA_v2.md and
docs/UI_Vaihearkkitehtuuri_IA_v2.md; where they and this guide disagree, they are
right and this is stale.</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The panelist's process, round by round</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The panelist's path through a round: responding, dialogue, revision, and what is visible at each stage.</a:t>
            </a:r>
          </a:p>
          <a:p>
            <a:pPr>
              <a:spcAft>
                <a:spcPts val="900"/>
              </a:spcAft>
            </a:pPr>
            <a:r>
              <a:rPr sz="1400" b="0" i="0">
                <a:solidFill>
                  <a:srgbClr val="222833"/>
                </a:solidFill>
                <a:latin typeface="Arial"/>
              </a:rPr>
              <a:t>This guide walks the panel from the invitation to the final results. It is written
for the person who has been invited — you is the panelist — and the facilitator
who prepares the panel can read it as a description of what their panelists will
actually see.</a:t>
            </a:r>
          </a:p>
          <a:p>
            <a:pPr>
              <a:spcAft>
                <a:spcPts val="900"/>
              </a:spcAft>
            </a:pPr>
            <a:r>
              <a:rPr sz="1400" b="0" i="0">
                <a:solidFill>
                  <a:srgbClr val="222833"/>
                </a:solidFill>
                <a:latin typeface="Arial"/>
              </a:rPr>
              <a:t>The companion guide, How Delphi Pronoia's two interfaces are built, explains the
design. This one is the walk: what is on the screen at each point, in order, and
why some things are not there yet.</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 What you are joining</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A Delphi panel is not a survey. A survey asks you once and adds you up. A Delphi asks you, shows you what the rest of the panel said and why, and…</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Your reasoning matters more than your number. The rating locates you on a
  scale; the reasoning is what other panelists read and what the analysis finally
  works from. A rating without reasoning is half an answer.</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You are anonymous to the other panelists. They see you as a code, not a name:
  "You respond anonymously — other panelists see you only as {code}". The
  facilitator's visibility into who you are depends on how the study was set up,
  and the privacy notice says which arrangement applies.</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Disagreement is not a failure of the panel. It is often the finding. Nothing
  in the interface pushes you toward the middle, and the results screens show
  spread as a fact rather than a problem.</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2. Before anything opens: the invitation and the consent screen</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You arrive by a personal link. It is yours; it identifies you to the study without
a password, which is why it should not be forwarded.</a:t>
            </a:r>
          </a:p>
          <a:p>
            <a:pPr>
              <a:spcAft>
                <a:spcPts val="900"/>
              </a:spcAft>
            </a:pPr>
            <a:r>
              <a:rPr sz="1400" b="0" i="0">
                <a:solidFill>
                  <a:srgbClr val="222833"/>
                </a:solidFill>
                <a:latin typeface="Arial"/>
              </a:rPr>
              <a:t>The first screen is Before you begin. It states what the study is, who is
running it, how your data is handled, and — if the panel includes them — that some
panelists are AI. You continue with I have read this and I take part, and
Read the privacy notice stays reachable from the menu for the whole study.</a:t>
            </a:r>
          </a:p>
          <a:p>
            <a:pPr>
              <a:spcAft>
                <a:spcPts val="900"/>
              </a:spcAft>
            </a:pPr>
            <a:r>
              <a:rPr sz="1400" b="0" i="0">
                <a:solidFill>
                  <a:srgbClr val="222833"/>
                </a:solidFill>
                <a:latin typeface="Arial"/>
              </a:rPr>
              <a:t>This screen is not a formality that the design tries to get past. It is the thing
you are agreeing to, so it comes before the content rather than under it.</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3. Round 0: the orientation conversation</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Most studies begin with Round 0 — a conversation rather than a form. An AI
assistant called Kastalia opens the phenomenon with you in your own words
before any thesis is rated.</a:t>
            </a:r>
          </a:p>
          <a:p>
            <a:pPr>
              <a:spcAft>
                <a:spcPts val="900"/>
              </a:spcAft>
            </a:pPr>
            <a:r>
              <a:rPr sz="1400" b="0" i="0">
                <a:solidFill>
                  <a:srgbClr val="222833"/>
                </a:solidFill>
                <a:latin typeface="Arial"/>
              </a:rPr>
              <a:t>Kastalia says what it is, in its own words, at the start:</a:t>
            </a:r>
          </a:p>
          <a:p>
            <a:pPr>
              <a:spcAft>
                <a:spcPts val="900"/>
              </a:spcAft>
            </a:pPr>
            <a:r>
              <a:rPr sz="1400" b="0" i="0">
                <a:solidFill>
                  <a:srgbClr val="222833"/>
                </a:solidFill>
                <a:latin typeface="Arial"/>
              </a:rPr>
              <a:t>"I am an AI, not a person. I help you open up the questions in your own words
before the round itself — I don't assess your answers and I won't tell you which
view is right. I carry the data; the seeing is yours."</a:t>
            </a:r>
          </a:p>
          <a:p>
            <a:pPr>
              <a:spcAft>
                <a:spcPts val="900"/>
              </a:spcAft>
            </a:pPr>
            <a:r>
              <a:rPr sz="1400" b="0" i="0">
                <a:solidFill>
                  <a:srgbClr val="222833"/>
                </a:solidFill>
                <a:latin typeface="Arial"/>
              </a:rPr>
              <a:t>What is on the screen: the phenomenon under study, what the panel design already
knows about your angle ("From the panel design, Pronoia knows about you" — correct
it in the chat if it is wrong), and a progress line, "Answered {answered}/{total}
orientation questions". You write freely; there is no scale.</a:t>
            </a:r>
          </a:p>
          <a:p>
            <a:pPr>
              <a:spcAft>
                <a:spcPts val="900"/>
              </a:spcAft>
            </a:pPr>
            <a:r>
              <a:rPr sz="1400" b="0" i="0">
                <a:solidFill>
                  <a:srgbClr val="222833"/>
                </a:solidFill>
                <a:latin typeface="Arial"/>
              </a:rPr>
              <a:t>You end it yourself with I'm done →. Then you land on your own home view, and
the theses open later.</a:t>
            </a:r>
          </a:p>
          <a:p>
            <a:pPr>
              <a:spcAft>
                <a:spcPts val="900"/>
              </a:spcAft>
            </a:pPr>
            <a:r>
              <a:rPr sz="1400" b="0" i="0">
                <a:solidFill>
                  <a:srgbClr val="222833"/>
                </a:solidFill>
                <a:latin typeface="Arial"/>
              </a:rPr>
              <a:t>Round 0 is skipped in some studies. If it is, your first screen is the one in §5.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4. The frame that never changes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From here on, one thing is worth internalising because it makes everything else easy: the page does not change, its middle does. The heading is where…</a:t>
            </a:r>
          </a:p>
        </p:txBody>
      </p:sp>
      <p:graphicFrame>
        <p:nvGraphicFramePr>
          <p:cNvPr id="6" name="Table 5"/>
          <p:cNvGraphicFramePr>
            <a:graphicFrameLocks noGrp="1"/>
          </p:cNvGraphicFramePr>
          <p:nvPr/>
        </p:nvGraphicFramePr>
        <p:xfrm>
          <a:off x="548640" y="1965960"/>
          <a:ext cx="11064240" cy="1536192"/>
        </p:xfrm>
        <a:graphic>
          <a:graphicData uri="http://schemas.openxmlformats.org/drawingml/2006/table">
            <a:tbl>
              <a:tblPr firstRow="1" bandRow="1">
                <a:tableStyleId>{5C22544A-7EE6-4342-B048-85BDC9FD1C3A}</a:tableStyleId>
              </a:tblPr>
              <a:tblGrid>
                <a:gridCol w="5532120"/>
                <a:gridCol w="5532120"/>
              </a:tblGrid>
              <a:tr h="384048">
                <a:tc>
                  <a:txBody>
                    <a:bodyPr/>
                    <a:lstStyle/>
                    <a:p>
                      <a:r>
                        <a:rPr sz="1000" b="1">
                          <a:solidFill>
                            <a:srgbClr val="FFFFFF"/>
                          </a:solidFill>
                          <a:latin typeface="Arial"/>
                        </a:rPr>
                        <a:t>Part</a:t>
                      </a:r>
                    </a:p>
                  </a:txBody>
                  <a:tcPr>
                    <a:solidFill>
                      <a:srgbClr val="003366"/>
                    </a:solidFill>
                  </a:tcPr>
                </a:tc>
                <a:tc>
                  <a:txBody>
                    <a:bodyPr/>
                    <a:lstStyle/>
                    <a:p>
                      <a:r>
                        <a:rPr sz="1000" b="1">
                          <a:solidFill>
                            <a:srgbClr val="FFFFFF"/>
                          </a:solidFill>
                          <a:latin typeface="Arial"/>
                        </a:rPr>
                        <a:t>What it is</a:t>
                      </a:r>
                    </a:p>
                  </a:txBody>
                  <a:tcPr>
                    <a:solidFill>
                      <a:srgbClr val="003366"/>
                    </a:solidFill>
                  </a:tcPr>
                </a:tc>
              </a:tr>
              <a:tr h="384048">
                <a:tc>
                  <a:txBody>
                    <a:bodyPr/>
                    <a:lstStyle/>
                    <a:p>
                      <a:r>
                        <a:rPr sz="1000" b="0">
                          <a:solidFill>
                            <a:srgbClr val="222833"/>
                          </a:solidFill>
                          <a:latin typeface="Arial"/>
                        </a:rPr>
                        <a:t>Panel pulse</a:t>
                      </a:r>
                    </a:p>
                  </a:txBody>
                  <a:tcPr>
                    <a:solidFill>
                      <a:srgbClr val="F1F5FB"/>
                    </a:solidFill>
                  </a:tcPr>
                </a:tc>
                <a:tc>
                  <a:txBody>
                    <a:bodyPr/>
                    <a:lstStyle/>
                    <a:p>
                      <a:r>
                        <a:rPr sz="1000" b="0">
                          <a:solidFill>
                            <a:srgbClr val="222833"/>
                          </a:solidFill>
                          <a:latin typeface="Arial"/>
                        </a:rPr>
                        <a:t>how far the round has got — "{n} have answered", what is new since your last visit</a:t>
                      </a:r>
                    </a:p>
                  </a:txBody>
                  <a:tcPr>
                    <a:solidFill>
                      <a:srgbClr val="F1F5FB"/>
                    </a:solidFill>
                  </a:tcPr>
                </a:tc>
              </a:tr>
              <a:tr h="384048">
                <a:tc>
                  <a:txBody>
                    <a:bodyPr/>
                    <a:lstStyle/>
                    <a:p>
                      <a:r>
                        <a:rPr sz="1000" b="0">
                          <a:solidFill>
                            <a:srgbClr val="222833"/>
                          </a:solidFill>
                          <a:latin typeface="Arial"/>
                        </a:rPr>
                        <a:t>More services</a:t>
                      </a:r>
                    </a:p>
                  </a:txBody>
                  <a:tcPr>
                    <a:solidFill>
                      <a:srgbClr val="FFFFFF"/>
                    </a:solidFill>
                  </a:tcPr>
                </a:tc>
                <a:tc>
                  <a:txBody>
                    <a:bodyPr/>
                    <a:lstStyle/>
                    <a:p>
                      <a:r>
                        <a:rPr sz="1000" b="0">
                          <a:solidFill>
                            <a:srgbClr val="222833"/>
                          </a:solidFill>
                          <a:latin typeface="Arial"/>
                        </a:rPr>
                        <a:t>the index of everything else (§10)</a:t>
                      </a:r>
                    </a:p>
                  </a:txBody>
                  <a:tcPr>
                    <a:solidFill>
                      <a:srgbClr val="FFFFFF"/>
                    </a:solidFill>
                  </a:tcPr>
                </a:tc>
              </a:tr>
              <a:tr h="384048">
                <a:tc>
                  <a:txBody>
                    <a:bodyPr/>
                    <a:lstStyle/>
                    <a:p>
                      <a:r>
                        <a:rPr sz="1000" b="0">
                          <a:solidFill>
                            <a:srgbClr val="222833"/>
                          </a:solidFill>
                          <a:latin typeface="Arial"/>
                        </a:rPr>
                        <a:t>The main column</a:t>
                      </a:r>
                    </a:p>
                  </a:txBody>
                  <a:tcPr>
                    <a:solidFill>
                      <a:srgbClr val="F1F5FB"/>
                    </a:solidFill>
                  </a:tcPr>
                </a:tc>
                <a:tc>
                  <a:txBody>
                    <a:bodyPr/>
                    <a:lstStyle/>
                    <a:p>
                      <a:r>
                        <a:rPr sz="1000" b="0">
                          <a:solidFill>
                            <a:srgbClr val="222833"/>
                          </a:solidFill>
                          <a:latin typeface="Arial"/>
                        </a:rPr>
                        <a:t>the only part that changes with the round and the phase</a:t>
                      </a:r>
                    </a:p>
                  </a:txBody>
                  <a:tcPr>
                    <a:solidFill>
                      <a:srgbClr val="F1F5FB"/>
                    </a:solidFill>
                  </a:tcPr>
                </a:tc>
              </a:tr>
            </a:tbl>
          </a:graphicData>
        </a:graphic>
      </p:graphicFrame>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5. Your turn to answer</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This is the state you were invited for. The main column holds the theses of the current round, and for each one: the thesis, the scale, and a field…</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rating and the reasoning travel together. The placeholder says it plainly:
  "Why do you rate this way?" Some theses are open-ended and have no scale at all;
  some have two criteria (for example probability and desirability), and then you
  answer both — they are different questions about the same thesis.</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Some theses are not scales. Depending on the study you may be asked to rank
  options, choose one or several, place a point on a plane, distribute points, mark
  a time window ("Earliest" / "Latest", or "Will never happen"), or continue a
  time series. The pattern is the same in all of them: your position, then your
  reasoning.</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One at a time, or all at once. One at a time shows a single thesis with
  "Thesis {i}/{n}" and Previous / Next; Show all returns the full list.
  This is a reading preference, and it changes nothing else.</a:t>
            </a:r>
          </a:p>
        </p:txBody>
      </p:sp>
      <p:sp>
        <p:nvSpPr>
          <p:cNvPr id="15" name="Rounded Rectangle 14"/>
          <p:cNvSpPr/>
          <p:nvPr/>
        </p:nvSpPr>
        <p:spPr>
          <a:xfrm>
            <a:off x="6263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6464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20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Your work is kept while you write. A local draft is saved as you type and the
  form says "Draft saved on this device". If you leave and come back,
  "Unsaved draft found"
  offers Restore draft or Discard. The draft lives in your own browser, not
  in the study.</a:t>
            </a:r>
          </a:p>
        </p:txBody>
      </p:sp>
      <p:sp>
        <p:nvSpPr>
          <p:cNvPr id="18" name="Rounded Rectangle 17"/>
          <p:cNvSpPr/>
          <p:nvPr/>
        </p:nvSpPr>
        <p:spPr>
          <a:xfrm>
            <a:off x="548640" y="51663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749808" y="53858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05840" y="52760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Saving. Each thesis has Save; Save all ({n}/{total}) submits the ones
  you have completed. When every thesis has an answer, the view says
  "Thank you for your answers!"</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6. Answered, and the round is still open</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Your answer is in. Two things are now true.</a:t>
            </a:r>
          </a:p>
          <a:p>
            <a:pPr>
              <a:spcAft>
                <a:spcPts val="900"/>
              </a:spcAft>
            </a:pPr>
            <a:r>
              <a:rPr sz="1400" b="0" i="0">
                <a:solidFill>
                  <a:srgbClr val="222833"/>
                </a:solidFill>
                <a:latin typeface="Arial"/>
              </a:rPr>
              <a:t>You can still change it. "You have answered all {total} theses. You can return
to edit your answers during the round." — Edit answers reopens the form. Nothing
is locked until the round closes — not even when the study moves into the dialogue
phase: a thesis you did not get to answer can still be answered during the dialogue.</a:t>
            </a:r>
          </a:p>
          <a:p>
            <a:pPr>
              <a:spcAft>
                <a:spcPts val="900"/>
              </a:spcAft>
            </a:pPr>
            <a:r>
              <a:rPr sz="1400" b="0" i="0">
                <a:solidFill>
                  <a:srgbClr val="222833"/>
                </a:solidFill>
                <a:latin typeface="Arial"/>
              </a:rPr>
              <a:t>The theses you answered begin to show the panel. Under a thesis you have
answered, the distribution appears: bars for the responses, a line for the mean, a
dashed line for the median, a band for the interquartile range, and your own answer
marked with ★ and an orange bar. Beside it, the numbers the panel uses — Md,
SD, IQR, n.</a:t>
            </a:r>
          </a:p>
          <a:p>
            <a:pPr>
              <a:spcAft>
                <a:spcPts val="900"/>
              </a:spcAft>
            </a:pPr>
            <a:r>
              <a:rPr sz="1400" b="0" i="0">
                <a:solidFill>
                  <a:srgbClr val="222833"/>
                </a:solidFill>
                <a:latin typeface="Arial"/>
              </a:rPr>
              <a:t>If the panel includes AI panelists, the distribution says so: the AI share is drawn
in a second colour and hatched, the legend names both groups —
People ({n}) and AI panelists ({n}) — and n is given split,
"{h} human, {a} AI". Colour alone is never the carrier of that fact, because
colour alone fails for part of the panel.</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7. Dialogue: the round where the panel talks to itself</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The dialogue phase is what makes this a Delphi. "You now see other panelists' anonymous answers and arguments. Explore perspectives and consider if…</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OTHERS' REASONING is the arguments given with the ratings; comments are what
  the panel said about each other's arguments. They are different things, which is
  why the link counts them separately.</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Contributions from AI panelists carry the AI marker — the same fact as the
  hatched share in the chart, from the same field.</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If the study uses role play, the writer's role is shown next to the handle. A role a human
  wrote is marked self-selected, and a role the facilitator commissioned from an AI AI role.
  You write your own role and place it in a box on your own page, on the Role play card.</a:t>
            </a:r>
          </a:p>
        </p:txBody>
      </p:sp>
      <p:sp>
        <p:nvSpPr>
          <p:cNvPr id="15" name="Rounded Rectangle 14"/>
          <p:cNvSpPr/>
          <p:nvPr/>
        </p:nvSpPr>
        <p:spPr>
          <a:xfrm>
            <a:off x="6263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6464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20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On your own reasoning you do not reply but clarify: the button reads Add a clarification. Others
  see the clarification under your reasoning, marked own clarification, but it is not counted as
  dialogue – dialogue is what panelists say about each other's reasoning.</a:t>
            </a:r>
          </a:p>
        </p:txBody>
      </p:sp>
      <p:sp>
        <p:nvSpPr>
          <p:cNvPr id="18" name="Rounded Rectangle 17"/>
          <p:cNvSpPr/>
          <p:nvPr/>
        </p:nvSpPr>
        <p:spPr>
          <a:xfrm>
            <a:off x="548640" y="51663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749808" y="53858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05840" y="52760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You can Reply, and react with Insightful, Agree or Challenge. A
  comment that another panelist has replied to is locked from editing:
  "Locked — the comment has replies". Editing it would silently rewrite what
  someone else answered. Refining your own comment yourself does not lock it. If
  your position changes after the lock, you say so in a new comment — then the change
  shows as dialogue, not as history edited after the fact.</a:t>
            </a:r>
          </a:p>
        </p:txBody>
      </p:sp>
      <p:sp>
        <p:nvSpPr>
          <p:cNvPr id="21" name="Rounded Rectangle 20"/>
          <p:cNvSpPr/>
          <p:nvPr/>
        </p:nvSpPr>
        <p:spPr>
          <a:xfrm>
            <a:off x="6263640" y="51663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6464808" y="53858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720840" y="52760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Translate renders a contribution in your language when translation is enabled
  for the panel; Show original puts it back.</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8. Between rounds — the richest screen in the study</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When a round closes, the screen does not say "please wait". It says Round {n} has
closed, and then it shows what the round produced:</a:t>
            </a:r>
          </a:p>
          <a:p>
            <a:pPr>
              <a:spcAft>
                <a:spcPts val="900"/>
              </a:spcAft>
            </a:pPr>
            <a:r>
              <a:rPr sz="1400" b="0" i="0">
                <a:solidFill>
                  <a:srgbClr val="222833"/>
                </a:solidFill>
                <a:latin typeface="Arial"/>
              </a:rPr>
              <a:t>"Below is where the panel landed this round: distributions, other people's
reasoning, and what was left open. This is the round's interim result — not a
waiting screen."</a:t>
            </a:r>
          </a:p>
          <a:p>
            <a:pPr>
              <a:spcAft>
                <a:spcPts val="900"/>
              </a:spcAft>
            </a:pPr>
            <a:r>
              <a:rPr sz="1400" b="0" i="0">
                <a:solidFill>
                  <a:srgbClr val="222833"/>
                </a:solidFill>
                <a:latin typeface="Arial"/>
              </a:rPr>
              <a:t>This is the moment the whole method is built around, and it is easy to waste. The
round's result is in front of you with no obligation attached: nothing to fill in,
nothing due. Whatever view you bring into the next round is formed here.</a:t>
            </a:r>
          </a:p>
          <a:p>
            <a:pPr>
              <a:spcAft>
                <a:spcPts val="900"/>
              </a:spcAft>
            </a:pPr>
            <a:r>
              <a:rPr sz="1400" b="0" i="0">
                <a:solidFill>
                  <a:srgbClr val="222833"/>
                </a:solidFill>
                <a:latin typeface="Arial"/>
              </a:rPr>
              <a:t>If the next round has been scheduled you are told when — "Round {n} opens on
{date}" — and if it has not: "The next round has not been scheduled yet." The
interim result does not depend on the schedule; time is an addition, not a
condition.</a:t>
            </a:r>
          </a:p>
          <a:p>
            <a:pPr>
              <a:spcAft>
                <a:spcPts val="900"/>
              </a:spcAft>
            </a:pPr>
            <a:r>
              <a:rPr sz="1400" b="0" i="0">
                <a:solidFill>
                  <a:srgbClr val="222833"/>
                </a:solidFill>
                <a:latin typeface="Arial"/>
              </a:rPr>
              <a:t>In a Barometer study this is where a wave ends and the next begins; the interim
result is the result, and there is no final screen.</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9. When the study ends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"The study has ended" — all rounds are closed. The final distributions, the panel
material, the discussion and your own path through it stay readable. If you revised your answers
along the way, the interface says how often: "You made {count} revisions to your
answers based on the dialogue."</a:t>
            </a:r>
          </a:p>
          <a:p>
            <a:pPr>
              <a:spcAft>
                <a:spcPts val="900"/>
              </a:spcAft>
            </a:pPr>
            <a:r>
              <a:rPr sz="1400" b="0" i="0">
                <a:solidFill>
                  <a:srgbClr val="222833"/>
                </a:solidFill>
                <a:latin typeface="Arial"/>
              </a:rPr>
              <a:t>What happens after this is outside the panel: interpretation — theming, scenarios,
argument and discourse analysis — is done in the analysis ecosystem, and the results
reach you as a message rather than as a new screen. Pronoia describes; it does not
interpret.</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10. More services: the index</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More services is an index, not a drawer. It opens a list with one row per service: an icon, a name, one line about what it is, and a mark on the…</a:t>
            </a:r>
          </a:p>
        </p:txBody>
      </p:sp>
      <p:graphicFrame>
        <p:nvGraphicFramePr>
          <p:cNvPr id="6" name="Table 5"/>
          <p:cNvGraphicFramePr>
            <a:graphicFrameLocks noGrp="1"/>
          </p:cNvGraphicFramePr>
          <p:nvPr/>
        </p:nvGraphicFramePr>
        <p:xfrm>
          <a:off x="548640" y="1965960"/>
          <a:ext cx="11064240" cy="3072384"/>
        </p:xfrm>
        <a:graphic>
          <a:graphicData uri="http://schemas.openxmlformats.org/drawingml/2006/table">
            <a:tbl>
              <a:tblPr firstRow="1" bandRow="1">
                <a:tableStyleId>{5C22544A-7EE6-4342-B048-85BDC9FD1C3A}</a:tableStyleId>
              </a:tblPr>
              <a:tblGrid>
                <a:gridCol w="5532120"/>
                <a:gridCol w="5532120"/>
              </a:tblGrid>
              <a:tr h="384048">
                <a:tc>
                  <a:txBody>
                    <a:bodyPr/>
                    <a:lstStyle/>
                    <a:p>
                      <a:r>
                        <a:rPr sz="1000" b="1">
                          <a:solidFill>
                            <a:srgbClr val="FFFFFF"/>
                          </a:solidFill>
                          <a:latin typeface="Arial"/>
                        </a:rPr>
                        <a:t>Row</a:t>
                      </a:r>
                    </a:p>
                  </a:txBody>
                  <a:tcPr>
                    <a:solidFill>
                      <a:srgbClr val="003366"/>
                    </a:solidFill>
                  </a:tcPr>
                </a:tc>
                <a:tc>
                  <a:txBody>
                    <a:bodyPr/>
                    <a:lstStyle/>
                    <a:p>
                      <a:r>
                        <a:rPr sz="1000" b="1">
                          <a:solidFill>
                            <a:srgbClr val="FFFFFF"/>
                          </a:solidFill>
                          <a:latin typeface="Arial"/>
                        </a:rPr>
                        <a:t>What it answers</a:t>
                      </a:r>
                    </a:p>
                  </a:txBody>
                  <a:tcPr>
                    <a:solidFill>
                      <a:srgbClr val="003366"/>
                    </a:solidFill>
                  </a:tcPr>
                </a:tc>
              </a:tr>
              <a:tr h="384048">
                <a:tc>
                  <a:txBody>
                    <a:bodyPr/>
                    <a:lstStyle/>
                    <a:p>
                      <a:r>
                        <a:rPr sz="1000" b="0">
                          <a:solidFill>
                            <a:srgbClr val="222833"/>
                          </a:solidFill>
                          <a:latin typeface="Arial"/>
                        </a:rPr>
                        <a:t>About the study</a:t>
                      </a:r>
                    </a:p>
                  </a:txBody>
                  <a:tcPr>
                    <a:solidFill>
                      <a:srgbClr val="F1F5FB"/>
                    </a:solidFill>
                  </a:tcPr>
                </a:tc>
                <a:tc>
                  <a:txBody>
                    <a:bodyPr/>
                    <a:lstStyle/>
                    <a:p>
                      <a:r>
                        <a:rPr sz="1000" b="0">
                          <a:solidFill>
                            <a:srgbClr val="222833"/>
                          </a:solidFill>
                          <a:latin typeface="Arial"/>
                        </a:rPr>
                        <a:t>What it's about and where we are now</a:t>
                      </a:r>
                    </a:p>
                  </a:txBody>
                  <a:tcPr>
                    <a:solidFill>
                      <a:srgbClr val="F1F5FB"/>
                    </a:solidFill>
                  </a:tcPr>
                </a:tc>
              </a:tr>
              <a:tr h="384048">
                <a:tc>
                  <a:txBody>
                    <a:bodyPr/>
                    <a:lstStyle/>
                    <a:p>
                      <a:r>
                        <a:rPr sz="1000" b="0">
                          <a:solidFill>
                            <a:srgbClr val="222833"/>
                          </a:solidFill>
                          <a:latin typeface="Arial"/>
                        </a:rPr>
                        <a:t>Messages</a:t>
                      </a:r>
                    </a:p>
                  </a:txBody>
                  <a:tcPr>
                    <a:solidFill>
                      <a:srgbClr val="FFFFFF"/>
                    </a:solidFill>
                  </a:tcPr>
                </a:tc>
                <a:tc>
                  <a:txBody>
                    <a:bodyPr/>
                    <a:lstStyle/>
                    <a:p>
                      <a:r>
                        <a:rPr sz="1000" b="0">
                          <a:solidFill>
                            <a:srgbClr val="222833"/>
                          </a:solidFill>
                          <a:latin typeface="Arial"/>
                        </a:rPr>
                        <a:t>Facilitator messages and your replies</a:t>
                      </a:r>
                    </a:p>
                  </a:txBody>
                  <a:tcPr>
                    <a:solidFill>
                      <a:srgbClr val="FFFFFF"/>
                    </a:solidFill>
                  </a:tcPr>
                </a:tc>
              </a:tr>
              <a:tr h="384048">
                <a:tc>
                  <a:txBody>
                    <a:bodyPr/>
                    <a:lstStyle/>
                    <a:p>
                      <a:r>
                        <a:rPr sz="1000" b="0">
                          <a:solidFill>
                            <a:srgbClr val="222833"/>
                          </a:solidFill>
                          <a:latin typeface="Arial"/>
                        </a:rPr>
                        <a:t>My knowledge path</a:t>
                      </a:r>
                    </a:p>
                  </a:txBody>
                  <a:tcPr>
                    <a:solidFill>
                      <a:srgbClr val="F1F5FB"/>
                    </a:solidFill>
                  </a:tcPr>
                </a:tc>
                <a:tc>
                  <a:txBody>
                    <a:bodyPr/>
                    <a:lstStyle/>
                    <a:p>
                      <a:r>
                        <a:rPr sz="1000" b="0">
                          <a:solidFill>
                            <a:srgbClr val="222833"/>
                          </a:solidFill>
                          <a:latin typeface="Arial"/>
                        </a:rPr>
                        <a:t>Your contribution and activity</a:t>
                      </a:r>
                    </a:p>
                  </a:txBody>
                  <a:tcPr>
                    <a:solidFill>
                      <a:srgbClr val="F1F5FB"/>
                    </a:solidFill>
                  </a:tcPr>
                </a:tc>
              </a:tr>
              <a:tr h="384048">
                <a:tc>
                  <a:txBody>
                    <a:bodyPr/>
                    <a:lstStyle/>
                    <a:p>
                      <a:r>
                        <a:rPr sz="1000" b="0">
                          <a:solidFill>
                            <a:srgbClr val="222833"/>
                          </a:solidFill>
                          <a:latin typeface="Arial"/>
                        </a:rPr>
                        <a:t>Panel pulse</a:t>
                      </a:r>
                    </a:p>
                  </a:txBody>
                  <a:tcPr>
                    <a:solidFill>
                      <a:srgbClr val="FFFFFF"/>
                    </a:solidFill>
                  </a:tcPr>
                </a:tc>
                <a:tc>
                  <a:txBody>
                    <a:bodyPr/>
                    <a:lstStyle/>
                    <a:p>
                      <a:r>
                        <a:rPr sz="1000" b="0">
                          <a:solidFill>
                            <a:srgbClr val="222833"/>
                          </a:solidFill>
                          <a:latin typeface="Arial"/>
                        </a:rPr>
                        <a:t>What the panel thinks right now</a:t>
                      </a:r>
                    </a:p>
                  </a:txBody>
                  <a:tcPr>
                    <a:solidFill>
                      <a:srgbClr val="FFFFFF"/>
                    </a:solidFill>
                  </a:tcPr>
                </a:tc>
              </a:tr>
              <a:tr h="384048">
                <a:tc>
                  <a:txBody>
                    <a:bodyPr/>
                    <a:lstStyle/>
                    <a:p>
                      <a:r>
                        <a:rPr sz="1000" b="0">
                          <a:solidFill>
                            <a:srgbClr val="222833"/>
                          </a:solidFill>
                          <a:latin typeface="Arial"/>
                        </a:rPr>
                        <a:t>Group comparison</a:t>
                      </a:r>
                    </a:p>
                  </a:txBody>
                  <a:tcPr>
                    <a:solidFill>
                      <a:srgbClr val="F1F5FB"/>
                    </a:solidFill>
                  </a:tcPr>
                </a:tc>
                <a:tc>
                  <a:txBody>
                    <a:bodyPr/>
                    <a:lstStyle/>
                    <a:p>
                      <a:r>
                        <a:rPr sz="1000" b="0">
                          <a:solidFill>
                            <a:srgbClr val="222833"/>
                          </a:solidFill>
                          <a:latin typeface="Arial"/>
                        </a:rPr>
                        <a:t>How the groups differ</a:t>
                      </a:r>
                    </a:p>
                  </a:txBody>
                  <a:tcPr>
                    <a:solidFill>
                      <a:srgbClr val="F1F5FB"/>
                    </a:solidFill>
                  </a:tcPr>
                </a:tc>
              </a:tr>
              <a:tr h="384048">
                <a:tc>
                  <a:txBody>
                    <a:bodyPr/>
                    <a:lstStyle/>
                    <a:p>
                      <a:r>
                        <a:rPr sz="1000" b="0">
                          <a:solidFill>
                            <a:srgbClr val="222833"/>
                          </a:solidFill>
                          <a:latin typeface="Arial"/>
                        </a:rPr>
                        <a:t>Weak signals &amp; wild cards</a:t>
                      </a:r>
                    </a:p>
                  </a:txBody>
                  <a:tcPr>
                    <a:solidFill>
                      <a:srgbClr val="FFFFFF"/>
                    </a:solidFill>
                  </a:tcPr>
                </a:tc>
                <a:tc>
                  <a:txBody>
                    <a:bodyPr/>
                    <a:lstStyle/>
                    <a:p>
                      <a:r>
                        <a:rPr sz="1000" b="0">
                          <a:solidFill>
                            <a:srgbClr val="222833"/>
                          </a:solidFill>
                          <a:latin typeface="Arial"/>
                        </a:rPr>
                        <a:t>Low-threshold foresight — flag an observation</a:t>
                      </a:r>
                    </a:p>
                  </a:txBody>
                  <a:tcPr>
                    <a:solidFill>
                      <a:srgbClr val="FFFFFF"/>
                    </a:solidFill>
                  </a:tcPr>
                </a:tc>
              </a:tr>
              <a:tr h="384048">
                <a:tc>
                  <a:txBody>
                    <a:bodyPr/>
                    <a:lstStyle/>
                    <a:p>
                      <a:r>
                        <a:rPr sz="1000" b="0">
                          <a:solidFill>
                            <a:srgbClr val="222833"/>
                          </a:solidFill>
                          <a:latin typeface="Arial"/>
                        </a:rPr>
                        <a:t>Activity and recognition</a:t>
                      </a:r>
                    </a:p>
                  </a:txBody>
                  <a:tcPr>
                    <a:solidFill>
                      <a:srgbClr val="F1F5FB"/>
                    </a:solidFill>
                  </a:tcPr>
                </a:tc>
                <a:tc>
                  <a:txBody>
                    <a:bodyPr/>
                    <a:lstStyle/>
                    <a:p>
                      <a:r>
                        <a:rPr sz="1000" b="0">
                          <a:solidFill>
                            <a:srgbClr val="222833"/>
                          </a:solidFill>
                          <a:latin typeface="Arial"/>
                        </a:rPr>
                        <a:t>Your activity compared with the panel</a:t>
                      </a:r>
                    </a:p>
                  </a:txBody>
                  <a:tcPr>
                    <a:solidFill>
                      <a:srgbClr val="F1F5FB"/>
                    </a:solidFill>
                  </a:tcPr>
                </a:tc>
              </a:tr>
            </a:tbl>
          </a:graphicData>
        </a:graphic>
      </p:graphicFrame>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11. Two ways the same journey is named</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A study chooses one of two vocabularies, and the switch reads View: with Story and Plain: This is naming, not structure. The states, the rules and…</a:t>
            </a:r>
          </a:p>
        </p:txBody>
      </p:sp>
      <p:graphicFrame>
        <p:nvGraphicFramePr>
          <p:cNvPr id="6" name="Table 5"/>
          <p:cNvGraphicFramePr>
            <a:graphicFrameLocks noGrp="1"/>
          </p:cNvGraphicFramePr>
          <p:nvPr/>
        </p:nvGraphicFramePr>
        <p:xfrm>
          <a:off x="548640" y="1965960"/>
          <a:ext cx="11064240" cy="1536192"/>
        </p:xfrm>
        <a:graphic>
          <a:graphicData uri="http://schemas.openxmlformats.org/drawingml/2006/table">
            <a:tbl>
              <a:tblPr firstRow="1" bandRow="1">
                <a:tableStyleId>{5C22544A-7EE6-4342-B048-85BDC9FD1C3A}</a:tableStyleId>
              </a:tblPr>
              <a:tblGrid>
                <a:gridCol w="3688080"/>
                <a:gridCol w="3688080"/>
                <a:gridCol w="3688080"/>
              </a:tblGrid>
              <a:tr h="384048">
                <a:tc>
                  <a:txBody>
                    <a:bodyPr/>
                    <a:lstStyle/>
                    <a:p/>
                  </a:txBody>
                  <a:tcPr>
                    <a:solidFill>
                      <a:srgbClr val="003366"/>
                    </a:solidFill>
                  </a:tcPr>
                </a:tc>
                <a:tc>
                  <a:txBody>
                    <a:bodyPr/>
                    <a:lstStyle/>
                    <a:p>
                      <a:r>
                        <a:rPr sz="1000" b="1">
                          <a:solidFill>
                            <a:srgbClr val="FFFFFF"/>
                          </a:solidFill>
                          <a:latin typeface="Arial"/>
                        </a:rPr>
                        <a:t>Story</a:t>
                      </a:r>
                    </a:p>
                  </a:txBody>
                  <a:tcPr>
                    <a:solidFill>
                      <a:srgbClr val="003366"/>
                    </a:solidFill>
                  </a:tcPr>
                </a:tc>
                <a:tc>
                  <a:txBody>
                    <a:bodyPr/>
                    <a:lstStyle/>
                    <a:p>
                      <a:r>
                        <a:rPr sz="1000" b="1">
                          <a:solidFill>
                            <a:srgbClr val="FFFFFF"/>
                          </a:solidFill>
                          <a:latin typeface="Arial"/>
                        </a:rPr>
                        <a:t>Plain</a:t>
                      </a:r>
                    </a:p>
                  </a:txBody>
                  <a:tcPr>
                    <a:solidFill>
                      <a:srgbClr val="003366"/>
                    </a:solidFill>
                  </a:tcPr>
                </a:tc>
              </a:tr>
              <a:tr h="384048">
                <a:tc>
                  <a:txBody>
                    <a:bodyPr/>
                    <a:lstStyle/>
                    <a:p>
                      <a:r>
                        <a:rPr sz="1000" b="0">
                          <a:solidFill>
                            <a:srgbClr val="222833"/>
                          </a:solidFill>
                          <a:latin typeface="Arial"/>
                        </a:rPr>
                        <a:t>Round 0</a:t>
                      </a:r>
                    </a:p>
                  </a:txBody>
                  <a:tcPr>
                    <a:solidFill>
                      <a:srgbClr val="F1F5FB"/>
                    </a:solidFill>
                  </a:tcPr>
                </a:tc>
                <a:tc>
                  <a:txBody>
                    <a:bodyPr/>
                    <a:lstStyle/>
                    <a:p>
                      <a:r>
                        <a:rPr sz="1000" b="0">
                          <a:solidFill>
                            <a:srgbClr val="222833"/>
                          </a:solidFill>
                          <a:latin typeface="Arial"/>
                        </a:rPr>
                        <a:t>Threshold · Kastalia · Round 0</a:t>
                      </a:r>
                    </a:p>
                  </a:txBody>
                  <a:tcPr>
                    <a:solidFill>
                      <a:srgbClr val="F1F5FB"/>
                    </a:solidFill>
                  </a:tcPr>
                </a:tc>
                <a:tc>
                  <a:txBody>
                    <a:bodyPr/>
                    <a:lstStyle/>
                    <a:p>
                      <a:r>
                        <a:rPr sz="1000" b="0">
                          <a:solidFill>
                            <a:srgbClr val="222833"/>
                          </a:solidFill>
                          <a:latin typeface="Arial"/>
                        </a:rPr>
                        <a:t>Start · Round 0 · preparatory chat</a:t>
                      </a:r>
                    </a:p>
                  </a:txBody>
                  <a:tcPr>
                    <a:solidFill>
                      <a:srgbClr val="F1F5FB"/>
                    </a:solidFill>
                  </a:tcPr>
                </a:tc>
              </a:tr>
              <a:tr h="384048">
                <a:tc>
                  <a:txBody>
                    <a:bodyPr/>
                    <a:lstStyle/>
                    <a:p>
                      <a:r>
                        <a:rPr sz="1000" b="0">
                          <a:solidFill>
                            <a:srgbClr val="222833"/>
                          </a:solidFill>
                          <a:latin typeface="Arial"/>
                        </a:rPr>
                        <a:t>The rounds</a:t>
                      </a:r>
                    </a:p>
                  </a:txBody>
                  <a:tcPr>
                    <a:solidFill>
                      <a:srgbClr val="FFFFFF"/>
                    </a:solidFill>
                  </a:tcPr>
                </a:tc>
                <a:tc>
                  <a:txBody>
                    <a:bodyPr/>
                    <a:lstStyle/>
                    <a:p>
                      <a:r>
                        <a:rPr sz="1000" b="0">
                          <a:solidFill>
                            <a:srgbClr val="222833"/>
                          </a:solidFill>
                          <a:latin typeface="Arial"/>
                        </a:rPr>
                        <a:t>Lesche · Panel rounds</a:t>
                      </a:r>
                    </a:p>
                  </a:txBody>
                  <a:tcPr>
                    <a:solidFill>
                      <a:srgbClr val="FFFFFF"/>
                    </a:solidFill>
                  </a:tcPr>
                </a:tc>
                <a:tc>
                  <a:txBody>
                    <a:bodyPr/>
                    <a:lstStyle/>
                    <a:p>
                      <a:r>
                        <a:rPr sz="1000" b="0">
                          <a:solidFill>
                            <a:srgbClr val="222833"/>
                          </a:solidFill>
                          <a:latin typeface="Arial"/>
                        </a:rPr>
                        <a:t>Rounds · Answering and dialogue</a:t>
                      </a:r>
                    </a:p>
                  </a:txBody>
                  <a:tcPr>
                    <a:solidFill>
                      <a:srgbClr val="FFFFFF"/>
                    </a:solidFill>
                  </a:tcPr>
                </a:tc>
              </a:tr>
              <a:tr h="384048">
                <a:tc>
                  <a:txBody>
                    <a:bodyPr/>
                    <a:lstStyle/>
                    <a:p>
                      <a:r>
                        <a:rPr sz="1000" b="0">
                          <a:solidFill>
                            <a:srgbClr val="222833"/>
                          </a:solidFill>
                          <a:latin typeface="Arial"/>
                        </a:rPr>
                        <a:t>Analysis</a:t>
                      </a:r>
                    </a:p>
                  </a:txBody>
                  <a:tcPr>
                    <a:solidFill>
                      <a:srgbClr val="F1F5FB"/>
                    </a:solidFill>
                  </a:tcPr>
                </a:tc>
                <a:tc>
                  <a:txBody>
                    <a:bodyPr/>
                    <a:lstStyle/>
                    <a:p>
                      <a:r>
                        <a:rPr sz="1000" b="0">
                          <a:solidFill>
                            <a:srgbClr val="222833"/>
                          </a:solidFill>
                          <a:latin typeface="Arial"/>
                        </a:rPr>
                        <a:t>Temple · Kassotis · analysis</a:t>
                      </a:r>
                    </a:p>
                  </a:txBody>
                  <a:tcPr>
                    <a:solidFill>
                      <a:srgbClr val="F1F5FB"/>
                    </a:solidFill>
                  </a:tcPr>
                </a:tc>
                <a:tc>
                  <a:txBody>
                    <a:bodyPr/>
                    <a:lstStyle/>
                    <a:p>
                      <a:r>
                        <a:rPr sz="1000" b="0">
                          <a:solidFill>
                            <a:srgbClr val="222833"/>
                          </a:solidFill>
                          <a:latin typeface="Arial"/>
                        </a:rPr>
                        <a:t>Analysis · Processing the results</a:t>
                      </a:r>
                    </a:p>
                  </a:txBody>
                  <a:tcPr>
                    <a:solidFill>
                      <a:srgbClr val="F1F5FB"/>
                    </a:solidFill>
                  </a:tcPr>
                </a:tc>
              </a:tr>
            </a:tbl>
          </a:graphicData>
        </a:graphic>
      </p:graphicFrame>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12. If the study is real-time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In a Real-Time Delphi there is one round, and answering and dialogue are open at
once in it from the start. The orientation conversation (§3) may be part of it too. "Other panelists' answers appear continuously. You can change your
answer at any time."</a:t>
            </a:r>
          </a:p>
          <a:p>
            <a:pPr>
              <a:spcAft>
                <a:spcPts val="900"/>
              </a:spcAft>
            </a:pPr>
            <a:r>
              <a:rPr sz="1400" b="0" i="0">
                <a:solidFill>
                  <a:srgbClr val="222833"/>
                </a:solidFill>
                <a:latin typeface="Arial"/>
              </a:rPr>
              <a:t>The rule from §5 still does the work, thesis by thesis: a thesis shows you the
panel as soon as you have answered that thesis. Updates arrive live where the
connection allows, and the interface says which mode it is in rather than pretending
— "Updated just now", and a tooltip that distinguishes a live connection from
fallback polling.</a:t>
            </a:r>
          </a:p>
          <a:p>
            <a:pPr>
              <a:spcAft>
                <a:spcPts val="900"/>
              </a:spcAft>
            </a:pPr>
            <a:r>
              <a:rPr sz="1400" b="0" i="0">
                <a:solidFill>
                  <a:srgbClr val="222833"/>
                </a:solidFill>
                <a:latin typeface="Arial"/>
              </a:rPr>
              <a:t>There is no "between rounds" screen in a real-time study, because there is no
between. In a Barometer Delphi, by contrast, the same theses are returned to one
measurement wave at a time: the gap between rounds is the gap between waves, and a
thesis may go out of use or be replaced by a new one during it.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13. Your answers, your data</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548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49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Anonymity toward the panel is structural, not a setting you have to find. Other
  panelists see a code.</a:t>
            </a:r>
          </a:p>
        </p:txBody>
      </p:sp>
      <p:sp>
        <p:nvSpPr>
          <p:cNvPr id="8" name="Rounded Rectangle 7"/>
          <p:cNvSpPr/>
          <p:nvPr/>
        </p:nvSpPr>
        <p:spPr>
          <a:xfrm>
            <a:off x="6263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64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720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Leaving is possible without erasing the discussion. You ask the study's contact
  person, and they carry it out — the promise is kept by someone who is able to keep
  it. Withdrawal deletes your name, email address and personal link permanently; the
  answers you have already given stay in the material under the pseudonym, because
  other panelists have read and argued with them. That asymmetry is deliberate, and
  it is stated here rather than discovered afterwards.</a:t>
            </a:r>
          </a:p>
        </p:txBody>
      </p:sp>
      <p:sp>
        <p:nvSpPr>
          <p:cNvPr id="11" name="Rounded Rectangle 10"/>
          <p:cNvSpPr/>
          <p:nvPr/>
        </p:nvSpPr>
        <p:spPr>
          <a:xfrm>
            <a:off x="548640" y="30175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749808" y="32369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31272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 closed round stays closed. Answers to it are not edited afterwards — a
  response rate that has already been shown, and the comparison between rounds,
  would otherwise change quietly underneath the study.</a:t>
            </a:r>
          </a:p>
        </p:txBody>
      </p:sp>
      <p:sp>
        <p:nvSpPr>
          <p:cNvPr id="14" name="Rounded Rectangle 13"/>
          <p:cNvSpPr/>
          <p:nvPr/>
        </p:nvSpPr>
        <p:spPr>
          <a:xfrm>
            <a:off x="6263640" y="30175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6464808" y="32369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720840" y="31272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privacy and AI notice is the authority on how your data is handled in this
  particular study, and it is one click away from every screen.</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14. For the facilitator: what is worth saying out loud</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Three things panelists ask, that the interface answers but the invitation letter
usually does not:</a:t>
            </a:r>
          </a:p>
          <a:p>
            <a:pPr>
              <a:spcAft>
                <a:spcPts val="900"/>
              </a:spcAft>
            </a:pPr>
            <a:r>
              <a:rPr sz="1400" b="0" i="0">
                <a:solidFill>
                  <a:srgbClr val="222833"/>
                </a:solidFill>
                <a:latin typeface="Arial"/>
              </a:rPr>
              <a:t>Written 26.8.2026, against the interfaces as rebuilt on 23.–25.8.2026. Button and
tab names are taken from the application's own English strings, and a guard test
(scripts/test_guides_coverage.py) fails if this guide names a control differently
from the program. The specification behind this text is
docs/UI_Panelistin_nakyma_IA_v2.md; where it and this guide disagree, it is right
and this is stale.</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The facilitator's process, from planning to handover</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The facilitator's work round by round: the state card, the next step, the gates, and what each phase asks for.</a:t>
            </a:r>
          </a:p>
          <a:p>
            <a:pPr>
              <a:spcAft>
                <a:spcPts val="900"/>
              </a:spcAft>
            </a:pPr>
            <a:r>
              <a:rPr sz="1400" b="0" i="0">
                <a:solidFill>
                  <a:srgbClr val="222833"/>
                </a:solidFill>
                <a:latin typeface="Arial"/>
              </a:rPr>
              <a:t>This guide runs a study from the empty draft to the handed-over result. It follows
the order the work actually happens in, and it says at each point what is on the
screen, what the panel sees at the same moment, and which actions cannot be taken
back.</a:t>
            </a:r>
          </a:p>
          <a:p>
            <a:pPr>
              <a:spcAft>
                <a:spcPts val="900"/>
              </a:spcAft>
            </a:pPr>
            <a:r>
              <a:rPr sz="1400" b="0" i="0">
                <a:solidFill>
                  <a:srgbClr val="222833"/>
                </a:solidFill>
                <a:latin typeface="Arial"/>
              </a:rPr>
              <a:t>The companion guide, How Delphi Pronoia's two interfaces are built, explains why
the facilitator view is organised the way it is. The one-sentence version, because
everything below follows from it: your phase is not the study's phase. The
panelist asks "what is open for me"; you ask "what is my work right now", and while
the response phase is open your work is monitoring — and preparing the next round.</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0. The map you are working on</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Four kinds of work, always the same four buttons:</a:t>
            </a:r>
          </a:p>
          <a:p>
            <a:pPr>
              <a:spcAft>
                <a:spcPts val="900"/>
              </a:spcAft>
            </a:pPr>
            <a:r>
              <a:rPr sz="1400" b="0" i="0">
                <a:solidFill>
                  <a:srgbClr val="222833"/>
                </a:solidFill>
                <a:latin typeface="Arial"/>
              </a:rPr>
              <a:t>Planning · Collection · Analysis · Reporting</a:t>
            </a:r>
          </a:p>
          <a:p>
            <a:pPr>
              <a:spcAft>
                <a:spcPts val="900"/>
              </a:spcAft>
            </a:pPr>
            <a:r>
              <a:rPr sz="1400" b="0" i="0">
                <a:solidFill>
                  <a:srgbClr val="222833"/>
                </a:solidFill>
                <a:latin typeface="Arial"/>
              </a:rPr>
              <a:t>Ten things that belong to no round and no phase, in the bottom bar marked
Always available:</a:t>
            </a:r>
          </a:p>
          <a:p>
            <a:pPr>
              <a:spcAft>
                <a:spcPts val="900"/>
              </a:spcAft>
            </a:pPr>
            <a:r>
              <a:rPr sz="1400" b="0" i="0">
                <a:solidFill>
                  <a:srgbClr val="222833"/>
                </a:solidFill>
                <a:latin typeface="Arial"/>
              </a:rPr>
              <a:t>Settings · Responses · Panelists · Theses · Community · Summary · Team &amp; access ·
Results · Export · Share an observation · Method library</a:t>
            </a:r>
          </a:p>
          <a:p>
            <a:pPr>
              <a:spcAft>
                <a:spcPts val="900"/>
              </a:spcAft>
            </a:pPr>
            <a:r>
              <a:rPr sz="1400" b="0" i="0">
                <a:solidFill>
                  <a:srgbClr val="222833"/>
                </a:solidFill>
                <a:latin typeface="Arial"/>
              </a:rPr>
              <a:t>The names are the screen's own, not the guide's: a bottom-bar item is a door, and a
door is named after the place it leads to.</a:t>
            </a:r>
          </a:p>
          <a:p>
            <a:pPr>
              <a:spcAft>
                <a:spcPts val="900"/>
              </a:spcAft>
            </a:pPr>
            <a:r>
              <a:rPr sz="1400" b="0" i="0">
                <a:solidFill>
                  <a:srgbClr val="222833"/>
                </a:solidFill>
                <a:latin typeface="Arial"/>
              </a:rPr>
              <a:t>The phase decides where you land and what gets weight. It does not decide
where you may go: in a Delphi you return to planning in the middle of collection,
because round 2's theses are built while round 1 is still running. The button
marked default is where the study says you belong; when you are somewhere else,
the view tells you so — "You are looking at {a}. The study is at {b}." — with a
Back that returns you. It never hides anything; it only refuses to let you
believe you are looking at the current round when you are not.</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 Planning: a completeness list, not a wizard</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Planning is both a sequence (the first time through) and a place (round 3's theses, built mid-study). Pronoia resolves that by showing the first pass…</a:t>
            </a:r>
          </a:p>
        </p:txBody>
      </p:sp>
      <p:graphicFrame>
        <p:nvGraphicFramePr>
          <p:cNvPr id="6" name="Table 5"/>
          <p:cNvGraphicFramePr>
            <a:graphicFrameLocks noGrp="1"/>
          </p:cNvGraphicFramePr>
          <p:nvPr/>
        </p:nvGraphicFramePr>
        <p:xfrm>
          <a:off x="548640" y="1965960"/>
          <a:ext cx="11064240" cy="2304288"/>
        </p:xfrm>
        <a:graphic>
          <a:graphicData uri="http://schemas.openxmlformats.org/drawingml/2006/table">
            <a:tbl>
              <a:tblPr firstRow="1" bandRow="1">
                <a:tableStyleId>{5C22544A-7EE6-4342-B048-85BDC9FD1C3A}</a:tableStyleId>
              </a:tblPr>
              <a:tblGrid>
                <a:gridCol w="3688080"/>
                <a:gridCol w="3688080"/>
                <a:gridCol w="3688080"/>
              </a:tblGrid>
              <a:tr h="384048">
                <a:tc>
                  <a:txBody>
                    <a:bodyPr/>
                    <a:lstStyle/>
                    <a:p>
                      <a:r>
                        <a:rPr sz="1000" b="1">
                          <a:solidFill>
                            <a:srgbClr val="FFFFFF"/>
                          </a:solidFill>
                          <a:latin typeface="Arial"/>
                        </a:rPr>
                        <a:t>Row</a:t>
                      </a:r>
                    </a:p>
                  </a:txBody>
                  <a:tcPr>
                    <a:solidFill>
                      <a:srgbClr val="003366"/>
                    </a:solidFill>
                  </a:tcPr>
                </a:tc>
                <a:tc>
                  <a:txBody>
                    <a:bodyPr/>
                    <a:lstStyle/>
                    <a:p>
                      <a:r>
                        <a:rPr sz="1000" b="1">
                          <a:solidFill>
                            <a:srgbClr val="FFFFFF"/>
                          </a:solidFill>
                          <a:latin typeface="Arial"/>
                        </a:rPr>
                        <a:t>What it holds</a:t>
                      </a:r>
                    </a:p>
                  </a:txBody>
                  <a:tcPr>
                    <a:solidFill>
                      <a:srgbClr val="003366"/>
                    </a:solidFill>
                  </a:tcPr>
                </a:tc>
                <a:tc>
                  <a:txBody>
                    <a:bodyPr/>
                    <a:lstStyle/>
                    <a:p>
                      <a:r>
                        <a:rPr sz="1000" b="1">
                          <a:solidFill>
                            <a:srgbClr val="FFFFFF"/>
                          </a:solidFill>
                          <a:latin typeface="Arial"/>
                        </a:rPr>
                        <a:t>Applies to</a:t>
                      </a:r>
                    </a:p>
                  </a:txBody>
                  <a:tcPr>
                    <a:solidFill>
                      <a:srgbClr val="003366"/>
                    </a:solidFill>
                  </a:tcPr>
                </a:tc>
              </a:tr>
              <a:tr h="384048">
                <a:tc>
                  <a:txBody>
                    <a:bodyPr/>
                    <a:lstStyle/>
                    <a:p>
                      <a:r>
                        <a:rPr sz="1000" b="0">
                          <a:solidFill>
                            <a:srgbClr val="222833"/>
                          </a:solidFill>
                          <a:latin typeface="Arial"/>
                        </a:rPr>
                        <a:t>Description</a:t>
                      </a:r>
                    </a:p>
                  </a:txBody>
                  <a:tcPr>
                    <a:solidFill>
                      <a:srgbClr val="F1F5FB"/>
                    </a:solidFill>
                  </a:tcPr>
                </a:tc>
                <a:tc>
                  <a:txBody>
                    <a:bodyPr/>
                    <a:lstStyle/>
                    <a:p>
                      <a:r>
                        <a:rPr sz="1000" b="0">
                          <a:solidFill>
                            <a:srgbClr val="222833"/>
                          </a:solidFill>
                          <a:latin typeface="Arial"/>
                        </a:rPr>
                        <a:t>what the study is about, the phenomenon frame</a:t>
                      </a:r>
                    </a:p>
                  </a:txBody>
                  <a:tcPr>
                    <a:solidFill>
                      <a:srgbClr val="F1F5FB"/>
                    </a:solidFill>
                  </a:tcPr>
                </a:tc>
                <a:tc>
                  <a:txBody>
                    <a:bodyPr/>
                    <a:lstStyle/>
                    <a:p>
                      <a:r>
                        <a:rPr sz="1000" b="0">
                          <a:solidFill>
                            <a:srgbClr val="222833"/>
                          </a:solidFill>
                          <a:latin typeface="Arial"/>
                        </a:rPr>
                        <a:t>the study</a:t>
                      </a:r>
                    </a:p>
                  </a:txBody>
                  <a:tcPr>
                    <a:solidFill>
                      <a:srgbClr val="F1F5FB"/>
                    </a:solidFill>
                  </a:tcPr>
                </a:tc>
              </a:tr>
              <a:tr h="384048">
                <a:tc>
                  <a:txBody>
                    <a:bodyPr/>
                    <a:lstStyle/>
                    <a:p>
                      <a:r>
                        <a:rPr sz="1000" b="0">
                          <a:solidFill>
                            <a:srgbClr val="222833"/>
                          </a:solidFill>
                          <a:latin typeface="Arial"/>
                        </a:rPr>
                        <a:t>Settings</a:t>
                      </a:r>
                    </a:p>
                  </a:txBody>
                  <a:tcPr>
                    <a:solidFill>
                      <a:srgbClr val="FFFFFF"/>
                    </a:solidFill>
                  </a:tcPr>
                </a:tc>
                <a:tc>
                  <a:txBody>
                    <a:bodyPr/>
                    <a:lstStyle/>
                    <a:p>
                      <a:r>
                        <a:rPr sz="1000" b="0">
                          <a:solidFill>
                            <a:srgbClr val="222833"/>
                          </a:solidFill>
                          <a:latin typeface="Arial"/>
                        </a:rPr>
                        <a:t>orientation, variation, language, AI mode</a:t>
                      </a:r>
                    </a:p>
                  </a:txBody>
                  <a:tcPr>
                    <a:solidFill>
                      <a:srgbClr val="FFFFFF"/>
                    </a:solidFill>
                  </a:tcPr>
                </a:tc>
                <a:tc>
                  <a:txBody>
                    <a:bodyPr/>
                    <a:lstStyle/>
                    <a:p>
                      <a:r>
                        <a:rPr sz="1000" b="0">
                          <a:solidFill>
                            <a:srgbClr val="222833"/>
                          </a:solidFill>
                          <a:latin typeface="Arial"/>
                        </a:rPr>
                        <a:t>the study</a:t>
                      </a:r>
                    </a:p>
                  </a:txBody>
                  <a:tcPr>
                    <a:solidFill>
                      <a:srgbClr val="FFFFFF"/>
                    </a:solidFill>
                  </a:tcPr>
                </a:tc>
              </a:tr>
              <a:tr h="384048">
                <a:tc>
                  <a:txBody>
                    <a:bodyPr/>
                    <a:lstStyle/>
                    <a:p>
                      <a:r>
                        <a:rPr sz="1000" b="0">
                          <a:solidFill>
                            <a:srgbClr val="222833"/>
                          </a:solidFill>
                          <a:latin typeface="Arial"/>
                        </a:rPr>
                        <a:t>Rounds</a:t>
                      </a:r>
                    </a:p>
                  </a:txBody>
                  <a:tcPr>
                    <a:solidFill>
                      <a:srgbClr val="F1F5FB"/>
                    </a:solidFill>
                  </a:tcPr>
                </a:tc>
                <a:tc>
                  <a:txBody>
                    <a:bodyPr/>
                    <a:lstStyle/>
                    <a:p>
                      <a:r>
                        <a:rPr sz="1000" b="0">
                          <a:solidFill>
                            <a:srgbClr val="222833"/>
                          </a:solidFill>
                          <a:latin typeface="Arial"/>
                        </a:rPr>
                        <a:t>dialogue, visibility policy, schedule</a:t>
                      </a:r>
                    </a:p>
                  </a:txBody>
                  <a:tcPr>
                    <a:solidFill>
                      <a:srgbClr val="F1F5FB"/>
                    </a:solidFill>
                  </a:tcPr>
                </a:tc>
                <a:tc>
                  <a:txBody>
                    <a:bodyPr/>
                    <a:lstStyle/>
                    <a:p>
                      <a:r>
                        <a:rPr sz="1000" b="0">
                          <a:solidFill>
                            <a:srgbClr val="222833"/>
                          </a:solidFill>
                          <a:latin typeface="Arial"/>
                        </a:rPr>
                        <a:t>each round separately</a:t>
                      </a:r>
                    </a:p>
                  </a:txBody>
                  <a:tcPr>
                    <a:solidFill>
                      <a:srgbClr val="F1F5FB"/>
                    </a:solidFill>
                  </a:tcPr>
                </a:tc>
              </a:tr>
              <a:tr h="384048">
                <a:tc>
                  <a:txBody>
                    <a:bodyPr/>
                    <a:lstStyle/>
                    <a:p>
                      <a:r>
                        <a:rPr sz="1000" b="0">
                          <a:solidFill>
                            <a:srgbClr val="222833"/>
                          </a:solidFill>
                          <a:latin typeface="Arial"/>
                        </a:rPr>
                        <a:t>Panel</a:t>
                      </a:r>
                    </a:p>
                  </a:txBody>
                  <a:tcPr>
                    <a:solidFill>
                      <a:srgbClr val="FFFFFF"/>
                    </a:solidFill>
                  </a:tcPr>
                </a:tc>
                <a:tc>
                  <a:txBody>
                    <a:bodyPr/>
                    <a:lstStyle/>
                    <a:p>
                      <a:r>
                        <a:rPr sz="1000" b="0">
                          <a:solidFill>
                            <a:srgbClr val="222833"/>
                          </a:solidFill>
                          <a:latin typeface="Arial"/>
                        </a:rPr>
                        <a:t>who is in it, roles, AI panelists</a:t>
                      </a:r>
                    </a:p>
                  </a:txBody>
                  <a:tcPr>
                    <a:solidFill>
                      <a:srgbClr val="FFFFFF"/>
                    </a:solidFill>
                  </a:tcPr>
                </a:tc>
                <a:tc>
                  <a:txBody>
                    <a:bodyPr/>
                    <a:lstStyle/>
                    <a:p>
                      <a:r>
                        <a:rPr sz="1000" b="0">
                          <a:solidFill>
                            <a:srgbClr val="222833"/>
                          </a:solidFill>
                          <a:latin typeface="Arial"/>
                        </a:rPr>
                        <a:t>the study — participation is per round</a:t>
                      </a:r>
                    </a:p>
                  </a:txBody>
                  <a:tcPr>
                    <a:solidFill>
                      <a:srgbClr val="FFFFFF"/>
                    </a:solidFill>
                  </a:tcPr>
                </a:tc>
              </a:tr>
              <a:tr h="384048">
                <a:tc>
                  <a:txBody>
                    <a:bodyPr/>
                    <a:lstStyle/>
                    <a:p>
                      <a:r>
                        <a:rPr sz="1000" b="0">
                          <a:solidFill>
                            <a:srgbClr val="222833"/>
                          </a:solidFill>
                          <a:latin typeface="Arial"/>
                        </a:rPr>
                        <a:t>Theses</a:t>
                      </a:r>
                    </a:p>
                  </a:txBody>
                  <a:tcPr>
                    <a:solidFill>
                      <a:srgbClr val="F1F5FB"/>
                    </a:solidFill>
                  </a:tcPr>
                </a:tc>
                <a:tc>
                  <a:txBody>
                    <a:bodyPr/>
                    <a:lstStyle/>
                    <a:p>
                      <a:r>
                        <a:rPr sz="1000" b="0">
                          <a:solidFill>
                            <a:srgbClr val="222833"/>
                          </a:solidFill>
                          <a:latin typeface="Arial"/>
                        </a:rPr>
                        <a:t>what is asked</a:t>
                      </a:r>
                    </a:p>
                  </a:txBody>
                  <a:tcPr>
                    <a:solidFill>
                      <a:srgbClr val="F1F5FB"/>
                    </a:solidFill>
                  </a:tcPr>
                </a:tc>
                <a:tc>
                  <a:txBody>
                    <a:bodyPr/>
                    <a:lstStyle/>
                    <a:p>
                      <a:r>
                        <a:rPr sz="1000" b="0">
                          <a:solidFill>
                            <a:srgbClr val="222833"/>
                          </a:solidFill>
                          <a:latin typeface="Arial"/>
                        </a:rPr>
                        <a:t>each round separately</a:t>
                      </a:r>
                    </a:p>
                  </a:txBody>
                  <a:tcPr>
                    <a:solidFill>
                      <a:srgbClr val="F1F5FB"/>
                    </a:solidFill>
                  </a:tcPr>
                </a:tc>
              </a:tr>
            </a:tbl>
          </a:graphicData>
        </a:graphic>
      </p:graphicFrame>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2. Round 0: orientation, run as a sequence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Round 0 is the one place where the work genuinely is a sequence, and the view shows it as one, and the steps are named on the screen: Configure, Open…</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Configure sets the orientation questions, the opening text shown to the
  panelist, the AI assistant's deepening task and how many follow-ups it may ask.
  With no configuration yet: "Create default config".</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Who round 0 is for is a choice of its own, made before opening. Whole panel
  is the default; Selected key informants narrows the round to the ones you tick.
  The scope covers AI panelists as well as humans, and the same choice drives the AI
  run, human access to the conversation and the cost estimate. The scope is an explicit
  choice, not derived from the ticks: one tick must not quietly shut the rest of the
  panel out.</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Open Round 0 publishes it. From this moment the panelists' links lead
  somewhere.</a:t>
            </a:r>
          </a:p>
        </p:txBody>
      </p:sp>
      <p:sp>
        <p:nvSpPr>
          <p:cNvPr id="15" name="Rounded Rectangle 14"/>
          <p:cNvSpPr/>
          <p:nvPr/>
        </p:nvSpPr>
        <p:spPr>
          <a:xfrm>
            <a:off x="6263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6464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20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Invitations are generated per panelist — Generate invite links — and sent
  from the communication centre or by hand. In a blind study the interface says what
  it cannot do rather than failing quietly: "Blind mode hides the addresses: the
  links are created, but invitations cannot be mailed by hand."</a:t>
            </a:r>
          </a:p>
        </p:txBody>
      </p:sp>
      <p:sp>
        <p:nvSpPr>
          <p:cNvPr id="18" name="Rounded Rectangle 17"/>
          <p:cNvSpPr/>
          <p:nvPr/>
        </p:nvSpPr>
        <p:spPr>
          <a:xfrm>
            <a:off x="548640" y="51663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749808" y="53858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05840" y="52760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Monitor chats gives the state of each session — Started, In progress,
  Completed, Not opened — and the average number of turns. You can read any
  session.</a:t>
            </a:r>
          </a:p>
        </p:txBody>
      </p:sp>
      <p:sp>
        <p:nvSpPr>
          <p:cNvPr id="21" name="Rounded Rectangle 20"/>
          <p:cNvSpPr/>
          <p:nvPr/>
        </p:nvSpPr>
        <p:spPr>
          <a:xfrm>
            <a:off x="6263640" y="51663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6464808" y="53858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720840" y="52760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AI panelists' orientation chats are generated here, not from the AI actions
  control elsewhere: this screen is a lifecycle you run in order, and the two
  buttons belong to that order. Regeneration deletes the existing AI chats and
  cannot be undone; the confirmation says so.</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2. Round 0: orientation, run as a sequence (cont.)</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548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49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Close Round 0 → open Round 1 ends orientation and starts the study proper.</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3. Collection: the round-management card</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Collection's tabs are in the order of the work: Situation · Invitations · Facilitation · Community · Responses (with Round 0 first when it is run).…</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Visibility &amp; interaction — per phase. Round 1a — response is blind by
  default; Round 1b — dialogue is where the panel reads each other. The choices
  are Blind, After you answer, Open.</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Deadline — not set until you set it, then "{n} days left", +7 days,
  Clear, and deadline passed when it has. The deadline is your countdown; the
  panelist learns of it through a message, not through a clock on their screen.</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4. The response phase: your work is monitoring — and preparing</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The study's phase is response. Yours is monitoring, and the screen is built for watching rather than doing: accumulation per thesis and per panelist,…</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"Actions become available once the first round is open."</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"Round 0 is open — the orientation conversations are started here."</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study has ended — no new responses are generated."</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5. The dialogue phase: monitoring and moderation</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The panel now reads each other. Your view gains the comment stream, the dialogue threads — "Dialogue threads (comment-on-comment)" — and the AI…</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Also send by email delivers the message to inboxes as well as the panel.</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Notice only, no text sends a mail that says a message is waiting and links to
  the panelist's own page, leaving the text inside the panel: "Choose this when the
  message contains panel content that is not meant for inboxes."</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Include »What we ask of you« adds, after the button, a short three-point description of what the panelist is asked to do. The description is the same in every variation. It is on by default.</a:t>
            </a:r>
          </a:p>
        </p:txBody>
      </p:sp>
      <p:sp>
        <p:nvSpPr>
          <p:cNvPr id="15" name="Rounded Rectangle 14"/>
          <p:cNvSpPr/>
          <p:nvPr/>
        </p:nvSpPr>
        <p:spPr>
          <a:xfrm>
            <a:off x="6263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6464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20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Preview the letter shows the letter exactly as it will be sent — the same builder makes both. Placeholders are filled with sample values, and the preview sends nothing.</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6. The revision phase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Panelists revise their answers in the light of the dialogue, and say what moved
them. Your view is the accumulation of revisions and the movement between rounds:
Revisions, Revised, Revision rate, under the subtitle
"Panelist changes to R1 responses after dialogue".</a:t>
            </a:r>
          </a:p>
          <a:p>
            <a:pPr>
              <a:spcAft>
                <a:spcPts val="900"/>
              </a:spcAft>
            </a:pPr>
            <a:r>
              <a:rPr sz="1400" b="0" i="0">
                <a:solidFill>
                  <a:srgbClr val="222833"/>
                </a:solidFill>
                <a:latin typeface="Arial"/>
              </a:rPr>
              <a:t>Revisions is a count, not a share: there is no maximum number of revisions, and
the raw figure tells you something about the panel's diligence that a percentage
would flatten. Revision rate, by contrast, is one share, computed in one place:
the people who changed their position divided by everyone who responded, humans and
AI panelists together. Before 14.9.2026 it was computed in four places in four ways,
and the community view showed 1600 %.</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7. Glancing at results without leaving your work</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Results in the bottom bar is the only item there that is not a tab. It opens
Results so far over what you are doing: round pills for the rounds that have
results, and a row per thesis with n, median and IQR.</a:t>
            </a:r>
          </a:p>
          <a:p>
            <a:pPr>
              <a:spcAft>
                <a:spcPts val="900"/>
              </a:spcAft>
            </a:pPr>
            <a:r>
              <a:rPr sz="1400" b="0" i="0">
                <a:solidFill>
                  <a:srgbClr val="222833"/>
                </a:solidFill>
                <a:latin typeface="Arial"/>
              </a:rPr>
              <a:t>The window contains no editing surface at all, and there is exactly one way onward —
Open in Analysis → — which carries the round you were looking at with it:
"Viewing only — editing happens in Analysis." When there is nothing to show it
says which nothing:
"No results yet — the first round has not been opened.", or
"Round 0 is the orientation; its results appear in the Round 0 view."</a:t>
            </a:r>
          </a:p>
          <a:p>
            <a:pPr>
              <a:spcAft>
                <a:spcPts val="900"/>
              </a:spcAft>
            </a:pPr>
            <a:r>
              <a:rPr sz="1400" b="0" i="0">
                <a:solidFill>
                  <a:srgbClr val="222833"/>
                </a:solidFill>
                <a:latin typeface="Arial"/>
              </a:rPr>
              <a:t>Glancing is by definition something that does not interrupt. That is why it is a
window and not a destination.</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8. Between rounds: your richest screen too</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The round closes. For the panel this is the interim result; for you it is preparing, and it is the only point in the process where the main column…</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Summary — distributions, central tendency and spread per thesis.</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Statistics &amp; change (thesis stats, convergence, key figures, dialogicity, revisions) and ROUND-OVER-ROUND MOVEMENT — Converged, Diverged,
  Stable, and "Attention — split theses": "Theses where views diverge the most —
  often the most interesting part of the analysis."</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 readability verdict that is about your data rather than your patience:
  Not readable yet ("Stability cannot be measured before the round is closed and
  there is something to compare against"), Needs action ("Coverage is thin.
  Remind the non-responders before reading the result"), or Readable.</a:t>
            </a:r>
          </a:p>
        </p:txBody>
      </p:sp>
      <p:sp>
        <p:nvSpPr>
          <p:cNvPr id="15" name="Rounded Rectangle 14"/>
          <p:cNvSpPr/>
          <p:nvPr/>
        </p:nvSpPr>
        <p:spPr>
          <a:xfrm>
            <a:off x="6263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6464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20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PIRE — the inter-round engine — proposes, one thesis at a time, how to
  continue: convergence, stable dissensus, noisy spread, an emergent theme, a
  bandwagon flag, and an operation to match. You accept, change the operation, flip
  the mode, or lock the thesis out of the next round. Its own help states the limit
  plainly: "PIRE proposes — you confirm. It does not replace deep analysis."</a:t>
            </a:r>
          </a:p>
        </p:txBody>
      </p:sp>
      <p:sp>
        <p:nvSpPr>
          <p:cNvPr id="18" name="Rounded Rectangle 17"/>
          <p:cNvSpPr/>
          <p:nvPr/>
        </p:nvSpPr>
        <p:spPr>
          <a:xfrm>
            <a:off x="548640" y="51663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749808" y="53858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05840" y="52760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Build the round. "Build the next round's survey from the previous round's
  results — copy as a starting point and edit, or open with the same theses
  (re-rating)." The first of these is the default in a round-based Delphi: the next
  survey is built from the previous results by editing, removing and adding. Plain
  re-rating is an exception worth justifying — in a barometer it is, conversely, the
  whole idea. Proposals that involve interpretation are flagged for you to
  reformulate before opening; you always edit the theses before the round opens. A
  thesis can also be copied as the base of a new one and hidden or shown
  mid-round behind the same gates; hiding does not delete answers.</a:t>
            </a:r>
          </a:p>
        </p:txBody>
      </p:sp>
      <p:sp>
        <p:nvSpPr>
          <p:cNvPr id="21" name="Rounded Rectangle 20"/>
          <p:cNvSpPr/>
          <p:nvPr/>
        </p:nvSpPr>
        <p:spPr>
          <a:xfrm>
            <a:off x="6263640" y="51663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6464808" y="53858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720840" y="52760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Reading the discussion and picking. The pause is the moment to go through the
  previous round's discussion question by question and branch by branch. Open the
  whole discussion shows a thread in full; the Timeline shows reasoning and
  dialogue in one stream, newest first. Any reasoning or comment can be starred (☆)
  — "Mark as thesis material for the next round" — noting at the same time the
  reason for the pick. Picks collect in the basket Thesis material for the next
  round: "A pick does not change the comment and is not visible to the panel. It is
  your memory between rounds."</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8. Between rounds: your richest screen too (cont.)</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548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49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basket is source material, not a thesis. When you write a new thesis, the
  basket opens beside the editor under Source material for the new thesis:
  "Write the thesis yourself. The contributions you select are recorded as its
  sources." No button turns a pick into a thesis. The selected ones are recorded on
  the thesis card as Source material, which later tells where the question came
  from. Basket and source material are different things: the basket is your tool
  between rounds, the source material is bookkeeping. That is why they behave
  differently when a contribution is deleted — the basket skips it, the source
  material keeps the record and the reason but the content is emptied.</a:t>
            </a:r>
          </a:p>
        </p:txBody>
      </p:sp>
      <p:sp>
        <p:nvSpPr>
          <p:cNvPr id="8" name="Rounded Rectangle 7"/>
          <p:cNvSpPr/>
          <p:nvPr/>
        </p:nvSpPr>
        <p:spPr>
          <a:xfrm>
            <a:off x="6263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64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720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panel's readiness for the next round is a different question from the
  panel's composition: who answered last round, who withdrew, where the coverage
  gaps are. Composition is edited in Planning; readiness is read here.</a:t>
            </a:r>
          </a:p>
        </p:txBody>
      </p:sp>
      <p:sp>
        <p:nvSpPr>
          <p:cNvPr id="11" name="Rounded Rectangle 10"/>
          <p:cNvSpPr/>
          <p:nvPr/>
        </p:nvSpPr>
        <p:spPr>
          <a:xfrm>
            <a:off x="548640" y="30175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749808" y="32369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31272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If a round was opened past the pause and you need its survey built after all,
  Return Round {n} to preparation closes it back to the pause and keeps the
  answers already given.</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9. Reporting and handover</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Generate results report produces a descriptive report — summary, per-thesis
result cards, the consensus–dissensus map, round comparison R1→R2, and highlights
(greatest disagreement, most discussed, most revised). Print / Save as PDF and
Download Word (.docx) take it out of the browser.</a:t>
            </a:r>
          </a:p>
          <a:p>
            <a:pPr>
              <a:spcAft>
                <a:spcPts val="900"/>
              </a:spcAft>
            </a:pPr>
            <a:r>
              <a:rPr sz="1400" b="0" i="0">
                <a:solidFill>
                  <a:srgbClr val="222833"/>
                </a:solidFill>
                <a:latin typeface="Arial"/>
              </a:rPr>
              <a:t>The report says what it is, in its own footer, and the sentence is worth quoting to
whoever receives it:</a:t>
            </a:r>
          </a:p>
          <a:p>
            <a:pPr>
              <a:spcAft>
                <a:spcPts val="900"/>
              </a:spcAft>
            </a:pPr>
            <a:r>
              <a:rPr sz="1400" b="0" i="0">
                <a:solidFill>
                  <a:srgbClr val="222833"/>
                </a:solidFill>
                <a:latin typeface="Arial"/>
              </a:rPr>
              <a:t>"This report is not an analysis but its source material."</a:t>
            </a:r>
          </a:p>
          <a:p>
            <a:pPr>
              <a:spcAft>
                <a:spcPts val="900"/>
              </a:spcAft>
            </a:pPr>
            <a:r>
              <a:rPr sz="1400" b="0" i="0">
                <a:solidFill>
                  <a:srgbClr val="222833"/>
                </a:solidFill>
                <a:latin typeface="Arial"/>
              </a:rPr>
              <a:t>Export produces three files for the analysis pipeline: the CSV (quantitative
data), the Handoff Package (responses, arguments, dialogue, revision history) and
DAE_STATE.json (pipeline control data). Export sits in two places on purpose:
Reporting is a phase — what you do at the end; Export is a function — something you
can do at any moment.</a:t>
            </a:r>
          </a:p>
          <a:p>
            <a:pPr>
              <a:spcAft>
                <a:spcPts val="900"/>
              </a:spcAft>
            </a:pPr>
            <a:r>
              <a:rPr sz="1400" b="0" i="0">
                <a:solidFill>
                  <a:srgbClr val="222833"/>
                </a:solidFill>
                <a:latin typeface="Arial"/>
              </a:rPr>
              <a:t>Anonymize study is the last step and it is irreversible: panelist names and
email addresses are cleared and invite links revoked, leaving anonymous research
data — pseudonyms without a key. Do it when the study is over and the material has
been exported.</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10. Exceptions, and what they cost</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Three things sit outside the normal flow. Each is available, each is marked as an exception, and each is recorded.</a:t>
            </a:r>
          </a:p>
        </p:txBody>
      </p:sp>
      <p:graphicFrame>
        <p:nvGraphicFramePr>
          <p:cNvPr id="6" name="Table 5"/>
          <p:cNvGraphicFramePr>
            <a:graphicFrameLocks noGrp="1"/>
          </p:cNvGraphicFramePr>
          <p:nvPr/>
        </p:nvGraphicFramePr>
        <p:xfrm>
          <a:off x="548640" y="1965960"/>
          <a:ext cx="11064240" cy="1536192"/>
        </p:xfrm>
        <a:graphic>
          <a:graphicData uri="http://schemas.openxmlformats.org/drawingml/2006/table">
            <a:tbl>
              <a:tblPr firstRow="1" bandRow="1">
                <a:tableStyleId>{5C22544A-7EE6-4342-B048-85BDC9FD1C3A}</a:tableStyleId>
              </a:tblPr>
              <a:tblGrid>
                <a:gridCol w="3688080"/>
                <a:gridCol w="3688080"/>
                <a:gridCol w="3688080"/>
              </a:tblGrid>
              <a:tr h="384048">
                <a:tc>
                  <a:txBody>
                    <a:bodyPr/>
                    <a:lstStyle/>
                    <a:p>
                      <a:r>
                        <a:rPr sz="1000" b="1">
                          <a:solidFill>
                            <a:srgbClr val="FFFFFF"/>
                          </a:solidFill>
                          <a:latin typeface="Arial"/>
                        </a:rPr>
                        <a:t>Situation</a:t>
                      </a:r>
                    </a:p>
                  </a:txBody>
                  <a:tcPr>
                    <a:solidFill>
                      <a:srgbClr val="003366"/>
                    </a:solidFill>
                  </a:tcPr>
                </a:tc>
                <a:tc>
                  <a:txBody>
                    <a:bodyPr/>
                    <a:lstStyle/>
                    <a:p>
                      <a:r>
                        <a:rPr sz="1000" b="1">
                          <a:solidFill>
                            <a:srgbClr val="FFFFFF"/>
                          </a:solidFill>
                          <a:latin typeface="Arial"/>
                        </a:rPr>
                        <a:t>What you use</a:t>
                      </a:r>
                    </a:p>
                  </a:txBody>
                  <a:tcPr>
                    <a:solidFill>
                      <a:srgbClr val="003366"/>
                    </a:solidFill>
                  </a:tcPr>
                </a:tc>
                <a:tc>
                  <a:txBody>
                    <a:bodyPr/>
                    <a:lstStyle/>
                    <a:p>
                      <a:r>
                        <a:rPr sz="1000" b="1">
                          <a:solidFill>
                            <a:srgbClr val="FFFFFF"/>
                          </a:solidFill>
                          <a:latin typeface="Arial"/>
                        </a:rPr>
                        <a:t>What it costs</a:t>
                      </a:r>
                    </a:p>
                  </a:txBody>
                  <a:tcPr>
                    <a:solidFill>
                      <a:srgbClr val="003366"/>
                    </a:solidFill>
                  </a:tcPr>
                </a:tc>
              </a:tr>
              <a:tr h="384048">
                <a:tc>
                  <a:txBody>
                    <a:bodyPr/>
                    <a:lstStyle/>
                    <a:p>
                      <a:r>
                        <a:rPr sz="1000" b="0">
                          <a:solidFill>
                            <a:srgbClr val="222833"/>
                          </a:solidFill>
                          <a:latin typeface="Arial"/>
                        </a:rPr>
                        <a:t>The study is stuck in the wrong phase</a:t>
                      </a:r>
                    </a:p>
                  </a:txBody>
                  <a:tcPr>
                    <a:solidFill>
                      <a:srgbClr val="F1F5FB"/>
                    </a:solidFill>
                  </a:tcPr>
                </a:tc>
                <a:tc>
                  <a:txBody>
                    <a:bodyPr/>
                    <a:lstStyle/>
                    <a:p>
                      <a:r>
                        <a:rPr sz="1000" b="0">
                          <a:solidFill>
                            <a:srgbClr val="222833"/>
                          </a:solidFill>
                          <a:latin typeface="Arial"/>
                        </a:rPr>
                        <a:t>Change phase (exception)</a:t>
                      </a:r>
                    </a:p>
                  </a:txBody>
                  <a:tcPr>
                    <a:solidFill>
                      <a:srgbClr val="F1F5FB"/>
                    </a:solidFill>
                  </a:tcPr>
                </a:tc>
                <a:tc>
                  <a:txBody>
                    <a:bodyPr/>
                    <a:lstStyle/>
                    <a:p>
                      <a:r>
                        <a:rPr sz="1000" b="0">
                          <a:solidFill>
                            <a:srgbClr val="222833"/>
                          </a:solidFill>
                          <a:latin typeface="Arial"/>
                        </a:rPr>
                        <a:t>"The phase normally changes with the advance button. Changing it by hand is an exception: it is logged." The panel sees the change immediately.</a:t>
                      </a:r>
                    </a:p>
                  </a:txBody>
                  <a:tcPr>
                    <a:solidFill>
                      <a:srgbClr val="F1F5FB"/>
                    </a:solidFill>
                  </a:tcPr>
                </a:tc>
              </a:tr>
              <a:tr h="384048">
                <a:tc>
                  <a:txBody>
                    <a:bodyPr/>
                    <a:lstStyle/>
                    <a:p>
                      <a:r>
                        <a:rPr sz="1000" b="0">
                          <a:solidFill>
                            <a:srgbClr val="222833"/>
                          </a:solidFill>
                          <a:latin typeface="Arial"/>
                        </a:rPr>
                        <a:t>You need to look at a closed round</a:t>
                      </a:r>
                    </a:p>
                  </a:txBody>
                  <a:tcPr>
                    <a:solidFill>
                      <a:srgbClr val="FFFFFF"/>
                    </a:solidFill>
                  </a:tcPr>
                </a:tc>
                <a:tc>
                  <a:txBody>
                    <a:bodyPr/>
                    <a:lstStyle/>
                    <a:p>
                      <a:r>
                        <a:rPr sz="1000" b="0">
                          <a:solidFill>
                            <a:srgbClr val="222833"/>
                          </a:solidFill>
                          <a:latin typeface="Arial"/>
                        </a:rPr>
                        <a:t>the round selector</a:t>
                      </a:r>
                    </a:p>
                  </a:txBody>
                  <a:tcPr>
                    <a:solidFill>
                      <a:srgbClr val="FFFFFF"/>
                    </a:solidFill>
                  </a:tcPr>
                </a:tc>
                <a:tc>
                  <a:txBody>
                    <a:bodyPr/>
                    <a:lstStyle/>
                    <a:p>
                      <a:r>
                        <a:rPr sz="1000" b="0">
                          <a:solidFill>
                            <a:srgbClr val="222833"/>
                          </a:solidFill>
                          <a:latin typeface="Arial"/>
                        </a:rPr>
                        <a:t>"You are viewing closed Round {n} — this view is read-only. Actions always target the current round."</a:t>
                      </a:r>
                    </a:p>
                  </a:txBody>
                  <a:tcPr>
                    <a:solidFill>
                      <a:srgbClr val="FFFFFF"/>
                    </a:solidFill>
                  </a:tcPr>
                </a:tc>
              </a:tr>
              <a:tr h="384048">
                <a:tc>
                  <a:txBody>
                    <a:bodyPr/>
                    <a:lstStyle/>
                    <a:p>
                      <a:r>
                        <a:rPr sz="1000" b="0">
                          <a:solidFill>
                            <a:srgbClr val="222833"/>
                          </a:solidFill>
                          <a:latin typeface="Arial"/>
                        </a:rPr>
                        <a:t>A panelist wants out</a:t>
                      </a:r>
                    </a:p>
                  </a:txBody>
                  <a:tcPr>
                    <a:solidFill>
                      <a:srgbClr val="F1F5FB"/>
                    </a:solidFill>
                  </a:tcPr>
                </a:tc>
                <a:tc>
                  <a:txBody>
                    <a:bodyPr/>
                    <a:lstStyle/>
                    <a:p>
                      <a:r>
                        <a:rPr sz="1000" b="0">
                          <a:solidFill>
                            <a:srgbClr val="222833"/>
                          </a:solidFill>
                          <a:latin typeface="Arial"/>
                        </a:rPr>
                        <a:t>withdraw, not delete</a:t>
                      </a:r>
                    </a:p>
                  </a:txBody>
                  <a:tcPr>
                    <a:solidFill>
                      <a:srgbClr val="F1F5FB"/>
                    </a:solidFill>
                  </a:tcPr>
                </a:tc>
                <a:tc>
                  <a:txBody>
                    <a:bodyPr/>
                    <a:lstStyle/>
                    <a:p>
                      <a:r>
                        <a:rPr sz="1000" b="0">
                          <a:solidFill>
                            <a:srgbClr val="222833"/>
                          </a:solidFill>
                          <a:latin typeface="Arial"/>
                        </a:rPr>
                        <a:t>Deleting would remove reasoning other panelists have already read and commented on. Withdrawal deletes name, email and link permanently; the answers stay in the material under the pseudonym. Cannot be undone.</a:t>
                      </a:r>
                    </a:p>
                  </a:txBody>
                  <a:tcPr>
                    <a:solidFill>
                      <a:srgbClr val="F1F5FB"/>
                    </a:solidFill>
                  </a:tcPr>
                </a:tc>
              </a:tr>
            </a:tbl>
          </a:graphicData>
        </a:graphic>
      </p:graphicFrame>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11. What the panel sees while you work</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Read that column downwards and the design is one design: the panelist gets content when it can no longer anchor them; you get it immediately, because…</a:t>
            </a:r>
          </a:p>
        </p:txBody>
      </p:sp>
      <p:graphicFrame>
        <p:nvGraphicFramePr>
          <p:cNvPr id="6" name="Table 5"/>
          <p:cNvGraphicFramePr>
            <a:graphicFrameLocks noGrp="1"/>
          </p:cNvGraphicFramePr>
          <p:nvPr/>
        </p:nvGraphicFramePr>
        <p:xfrm>
          <a:off x="548640" y="1965960"/>
          <a:ext cx="11064240" cy="3072384"/>
        </p:xfrm>
        <a:graphic>
          <a:graphicData uri="http://schemas.openxmlformats.org/drawingml/2006/table">
            <a:tbl>
              <a:tblPr firstRow="1" bandRow="1">
                <a:tableStyleId>{5C22544A-7EE6-4342-B048-85BDC9FD1C3A}</a:tableStyleId>
              </a:tblPr>
              <a:tblGrid>
                <a:gridCol w="5532120"/>
                <a:gridCol w="5532120"/>
              </a:tblGrid>
              <a:tr h="384048">
                <a:tc>
                  <a:txBody>
                    <a:bodyPr/>
                    <a:lstStyle/>
                    <a:p>
                      <a:r>
                        <a:rPr sz="1000" b="1">
                          <a:solidFill>
                            <a:srgbClr val="FFFFFF"/>
                          </a:solidFill>
                          <a:latin typeface="Arial"/>
                        </a:rPr>
                        <a:t>You are…</a:t>
                      </a:r>
                    </a:p>
                  </a:txBody>
                  <a:tcPr>
                    <a:solidFill>
                      <a:srgbClr val="003366"/>
                    </a:solidFill>
                  </a:tcPr>
                </a:tc>
                <a:tc>
                  <a:txBody>
                    <a:bodyPr/>
                    <a:lstStyle/>
                    <a:p>
                      <a:r>
                        <a:rPr sz="1000" b="1">
                          <a:solidFill>
                            <a:srgbClr val="FFFFFF"/>
                          </a:solidFill>
                          <a:latin typeface="Arial"/>
                        </a:rPr>
                        <a:t>The panel sees</a:t>
                      </a:r>
                    </a:p>
                  </a:txBody>
                  <a:tcPr>
                    <a:solidFill>
                      <a:srgbClr val="003366"/>
                    </a:solidFill>
                  </a:tcPr>
                </a:tc>
              </a:tr>
              <a:tr h="384048">
                <a:tc>
                  <a:txBody>
                    <a:bodyPr/>
                    <a:lstStyle/>
                    <a:p>
                      <a:r>
                        <a:rPr sz="1000" b="0">
                          <a:solidFill>
                            <a:srgbClr val="222833"/>
                          </a:solidFill>
                          <a:latin typeface="Arial"/>
                        </a:rPr>
                        <a:t>Building the study</a:t>
                      </a:r>
                    </a:p>
                  </a:txBody>
                  <a:tcPr>
                    <a:solidFill>
                      <a:srgbClr val="F1F5FB"/>
                    </a:solidFill>
                  </a:tcPr>
                </a:tc>
                <a:tc>
                  <a:txBody>
                    <a:bodyPr/>
                    <a:lstStyle/>
                    <a:p>
                      <a:r>
                        <a:rPr sz="1000" b="0">
                          <a:solidFill>
                            <a:srgbClr val="222833"/>
                          </a:solidFill>
                          <a:latin typeface="Arial"/>
                        </a:rPr>
                        <a:t>nothing — "The study has not started yet. Please come back later."</a:t>
                      </a:r>
                    </a:p>
                  </a:txBody>
                  <a:tcPr>
                    <a:solidFill>
                      <a:srgbClr val="F1F5FB"/>
                    </a:solidFill>
                  </a:tcPr>
                </a:tc>
              </a:tr>
              <a:tr h="384048">
                <a:tc>
                  <a:txBody>
                    <a:bodyPr/>
                    <a:lstStyle/>
                    <a:p>
                      <a:r>
                        <a:rPr sz="1000" b="0">
                          <a:solidFill>
                            <a:srgbClr val="222833"/>
                          </a:solidFill>
                          <a:latin typeface="Arial"/>
                        </a:rPr>
                        <a:t>Running Round 0</a:t>
                      </a:r>
                    </a:p>
                  </a:txBody>
                  <a:tcPr>
                    <a:solidFill>
                      <a:srgbClr val="FFFFFF"/>
                    </a:solidFill>
                  </a:tcPr>
                </a:tc>
                <a:tc>
                  <a:txBody>
                    <a:bodyPr/>
                    <a:lstStyle/>
                    <a:p>
                      <a:r>
                        <a:rPr sz="1000" b="0">
                          <a:solidFill>
                            <a:srgbClr val="222833"/>
                          </a:solidFill>
                          <a:latin typeface="Arial"/>
                        </a:rPr>
                        <a:t>the orientation conversation with Kastalia</a:t>
                      </a:r>
                    </a:p>
                  </a:txBody>
                  <a:tcPr>
                    <a:solidFill>
                      <a:srgbClr val="FFFFFF"/>
                    </a:solidFill>
                  </a:tcPr>
                </a:tc>
              </a:tr>
              <a:tr h="384048">
                <a:tc>
                  <a:txBody>
                    <a:bodyPr/>
                    <a:lstStyle/>
                    <a:p>
                      <a:r>
                        <a:rPr sz="1000" b="0">
                          <a:solidFill>
                            <a:srgbClr val="222833"/>
                          </a:solidFill>
                          <a:latin typeface="Arial"/>
                        </a:rPr>
                        <a:t>Opening a round</a:t>
                      </a:r>
                    </a:p>
                  </a:txBody>
                  <a:tcPr>
                    <a:solidFill>
                      <a:srgbClr val="F1F5FB"/>
                    </a:solidFill>
                  </a:tcPr>
                </a:tc>
                <a:tc>
                  <a:txBody>
                    <a:bodyPr/>
                    <a:lstStyle/>
                    <a:p>
                      <a:r>
                        <a:rPr sz="1000" b="0">
                          <a:solidFill>
                            <a:srgbClr val="222833"/>
                          </a:solidFill>
                          <a:latin typeface="Arial"/>
                        </a:rPr>
                        <a:t>their turn to answer: theses, form, study description</a:t>
                      </a:r>
                    </a:p>
                  </a:txBody>
                  <a:tcPr>
                    <a:solidFill>
                      <a:srgbClr val="F1F5FB"/>
                    </a:solidFill>
                  </a:tcPr>
                </a:tc>
              </a:tr>
              <a:tr h="384048">
                <a:tc>
                  <a:txBody>
                    <a:bodyPr/>
                    <a:lstStyle/>
                    <a:p>
                      <a:r>
                        <a:rPr sz="1000" b="0">
                          <a:solidFill>
                            <a:srgbClr val="222833"/>
                          </a:solidFill>
                          <a:latin typeface="Arial"/>
                        </a:rPr>
                        <a:t>Monitoring the response phase</a:t>
                      </a:r>
                    </a:p>
                  </a:txBody>
                  <a:tcPr>
                    <a:solidFill>
                      <a:srgbClr val="FFFFFF"/>
                    </a:solidFill>
                  </a:tcPr>
                </a:tc>
                <a:tc>
                  <a:txBody>
                    <a:bodyPr/>
                    <a:lstStyle/>
                    <a:p>
                      <a:r>
                        <a:rPr sz="1000" b="0">
                          <a:solidFill>
                            <a:srgbClr val="222833"/>
                          </a:solidFill>
                          <a:latin typeface="Arial"/>
                        </a:rPr>
                        <a:t>process only — "{n} have answered" — plus, per thesis they have answered, that thesis's distribution</a:t>
                      </a:r>
                    </a:p>
                  </a:txBody>
                  <a:tcPr>
                    <a:solidFill>
                      <a:srgbClr val="FFFFFF"/>
                    </a:solidFill>
                  </a:tcPr>
                </a:tc>
              </a:tr>
              <a:tr h="384048">
                <a:tc>
                  <a:txBody>
                    <a:bodyPr/>
                    <a:lstStyle/>
                    <a:p>
                      <a:r>
                        <a:rPr sz="1000" b="0">
                          <a:solidFill>
                            <a:srgbClr val="222833"/>
                          </a:solidFill>
                          <a:latin typeface="Arial"/>
                        </a:rPr>
                        <a:t>Moderating dialogue</a:t>
                      </a:r>
                    </a:p>
                  </a:txBody>
                  <a:tcPr>
                    <a:solidFill>
                      <a:srgbClr val="F1F5FB"/>
                    </a:solidFill>
                  </a:tcPr>
                </a:tc>
                <a:tc>
                  <a:txBody>
                    <a:bodyPr/>
                    <a:lstStyle/>
                    <a:p>
                      <a:r>
                        <a:rPr sz="1000" b="0">
                          <a:solidFill>
                            <a:srgbClr val="222833"/>
                          </a:solidFill>
                          <a:latin typeface="Arial"/>
                        </a:rPr>
                        <a:t>other panelists' anonymous reasoning, AI marked, and the discussion behind a link with its counts</a:t>
                      </a:r>
                    </a:p>
                  </a:txBody>
                  <a:tcPr>
                    <a:solidFill>
                      <a:srgbClr val="F1F5FB"/>
                    </a:solidFill>
                  </a:tcPr>
                </a:tc>
              </a:tr>
              <a:tr h="384048">
                <a:tc>
                  <a:txBody>
                    <a:bodyPr/>
                    <a:lstStyle/>
                    <a:p>
                      <a:r>
                        <a:rPr sz="1000" b="0">
                          <a:solidFill>
                            <a:srgbClr val="222833"/>
                          </a:solidFill>
                          <a:latin typeface="Arial"/>
                        </a:rPr>
                        <a:t>Between rounds</a:t>
                      </a:r>
                    </a:p>
                  </a:txBody>
                  <a:tcPr>
                    <a:solidFill>
                      <a:srgbClr val="FFFFFF"/>
                    </a:solidFill>
                  </a:tcPr>
                </a:tc>
                <a:tc>
                  <a:txBody>
                    <a:bodyPr/>
                    <a:lstStyle/>
                    <a:p>
                      <a:r>
                        <a:rPr sz="1000" b="0">
                          <a:solidFill>
                            <a:srgbClr val="222833"/>
                          </a:solidFill>
                          <a:latin typeface="Arial"/>
                        </a:rPr>
                        <a:t>the round's interim result in full, and when the next one opens if it is scheduled</a:t>
                      </a:r>
                    </a:p>
                  </a:txBody>
                  <a:tcPr>
                    <a:solidFill>
                      <a:srgbClr val="FFFFFF"/>
                    </a:solidFill>
                  </a:tcPr>
                </a:tc>
              </a:tr>
              <a:tr h="384048">
                <a:tc>
                  <a:txBody>
                    <a:bodyPr/>
                    <a:lstStyle/>
                    <a:p>
                      <a:r>
                        <a:rPr sz="1000" b="0">
                          <a:solidFill>
                            <a:srgbClr val="222833"/>
                          </a:solidFill>
                          <a:latin typeface="Arial"/>
                        </a:rPr>
                        <a:t>Reporting</a:t>
                      </a:r>
                    </a:p>
                  </a:txBody>
                  <a:tcPr>
                    <a:solidFill>
                      <a:srgbClr val="F1F5FB"/>
                    </a:solidFill>
                  </a:tcPr>
                </a:tc>
                <a:tc>
                  <a:txBody>
                    <a:bodyPr/>
                    <a:lstStyle/>
                    <a:p>
                      <a:r>
                        <a:rPr sz="1000" b="0">
                          <a:solidFill>
                            <a:srgbClr val="222833"/>
                          </a:solidFill>
                          <a:latin typeface="Arial"/>
                        </a:rPr>
                        <a:t>"The study has ended" — results, material and the discussion stay readable</a:t>
                      </a:r>
                    </a:p>
                  </a:txBody>
                  <a:tcPr>
                    <a:solidFill>
                      <a:srgbClr val="F1F5FB"/>
                    </a:solidFill>
                  </a:tcPr>
                </a:tc>
              </a:tr>
            </a:tbl>
          </a:graphicData>
        </a:graphic>
      </p:graphicFrame>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12. Five things that cannot be undone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Item 5 is not only guidance: the server refuses to change a closed round's dialogue, phase rules and schedule. That is why Collection shows only the open round, and a closed round's material is read in Analysis.</a:t>
            </a:r>
          </a:p>
          <a:p>
            <a:pPr>
              <a:spcAft>
                <a:spcPts val="900"/>
              </a:spcAft>
            </a:pPr>
            <a:r>
              <a:rPr sz="1400" b="0" i="0">
                <a:solidFill>
                  <a:srgbClr val="222833"/>
                </a:solidFill>
                <a:latin typeface="Arial"/>
              </a:rPr>
              <a:t>Everything else in this guide is reversible, and most of it is reversible by
pressing the same button again.</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13. What is folded, and when</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Some sections are folded by default when they do not belong to the phase you are in. This is a promise, not a surprise: the table below is the whole…</a:t>
            </a:r>
          </a:p>
        </p:txBody>
      </p:sp>
      <p:graphicFrame>
        <p:nvGraphicFramePr>
          <p:cNvPr id="6" name="Table 5"/>
          <p:cNvGraphicFramePr>
            <a:graphicFrameLocks noGrp="1"/>
          </p:cNvGraphicFramePr>
          <p:nvPr/>
        </p:nvGraphicFramePr>
        <p:xfrm>
          <a:off x="548640" y="1965960"/>
          <a:ext cx="11064240" cy="4206240"/>
        </p:xfrm>
        <a:graphic>
          <a:graphicData uri="http://schemas.openxmlformats.org/drawingml/2006/table">
            <a:tbl>
              <a:tblPr firstRow="1" bandRow="1">
                <a:tableStyleId>{5C22544A-7EE6-4342-B048-85BDC9FD1C3A}</a:tableStyleId>
              </a:tblPr>
              <a:tblGrid>
                <a:gridCol w="2212848"/>
                <a:gridCol w="2212848"/>
                <a:gridCol w="2212848"/>
                <a:gridCol w="2212848"/>
                <a:gridCol w="2212848"/>
              </a:tblGrid>
              <a:tr h="280416">
                <a:tc>
                  <a:txBody>
                    <a:bodyPr/>
                    <a:lstStyle/>
                    <a:p>
                      <a:r>
                        <a:rPr sz="1000" b="1">
                          <a:solidFill>
                            <a:srgbClr val="FFFFFF"/>
                          </a:solidFill>
                          <a:latin typeface="Arial"/>
                        </a:rPr>
                        <a:t>Section</a:t>
                      </a:r>
                    </a:p>
                  </a:txBody>
                  <a:tcPr>
                    <a:solidFill>
                      <a:srgbClr val="003366"/>
                    </a:solidFill>
                  </a:tcPr>
                </a:tc>
                <a:tc>
                  <a:txBody>
                    <a:bodyPr/>
                    <a:lstStyle/>
                    <a:p>
                      <a:r>
                        <a:rPr sz="1000" b="1">
                          <a:solidFill>
                            <a:srgbClr val="FFFFFF"/>
                          </a:solidFill>
                          <a:latin typeface="Arial"/>
                        </a:rPr>
                        <a:t>id</a:t>
                      </a:r>
                    </a:p>
                  </a:txBody>
                  <a:tcPr>
                    <a:solidFill>
                      <a:srgbClr val="003366"/>
                    </a:solidFill>
                  </a:tcPr>
                </a:tc>
                <a:tc>
                  <a:txBody>
                    <a:bodyPr/>
                    <a:lstStyle/>
                    <a:p>
                      <a:r>
                        <a:rPr sz="1000" b="1">
                          <a:solidFill>
                            <a:srgbClr val="FFFFFF"/>
                          </a:solidFill>
                          <a:latin typeface="Arial"/>
                        </a:rPr>
                        <a:t>Shown when task is</a:t>
                      </a:r>
                    </a:p>
                  </a:txBody>
                  <a:tcPr>
                    <a:solidFill>
                      <a:srgbClr val="003366"/>
                    </a:solidFill>
                  </a:tcPr>
                </a:tc>
                <a:tc>
                  <a:txBody>
                    <a:bodyPr/>
                    <a:lstStyle/>
                    <a:p>
                      <a:r>
                        <a:rPr sz="1000" b="1">
                          <a:solidFill>
                            <a:srgbClr val="FFFFFF"/>
                          </a:solidFill>
                          <a:latin typeface="Arial"/>
                        </a:rPr>
                        <a:t>…and phase is</a:t>
                      </a:r>
                    </a:p>
                  </a:txBody>
                  <a:tcPr>
                    <a:solidFill>
                      <a:srgbClr val="003366"/>
                    </a:solidFill>
                  </a:tcPr>
                </a:tc>
                <a:tc>
                  <a:txBody>
                    <a:bodyPr/>
                    <a:lstStyle/>
                    <a:p>
                      <a:r>
                        <a:rPr sz="1000" b="1">
                          <a:solidFill>
                            <a:srgbClr val="FFFFFF"/>
                          </a:solidFill>
                          <a:latin typeface="Arial"/>
                        </a:rPr>
                        <a:t>…and mode is</a:t>
                      </a:r>
                    </a:p>
                  </a:txBody>
                  <a:tcPr>
                    <a:solidFill>
                      <a:srgbClr val="003366"/>
                    </a:solidFill>
                  </a:tcPr>
                </a:tc>
              </a:tr>
              <a:tr h="280416">
                <a:tc>
                  <a:txBody>
                    <a:bodyPr/>
                    <a:lstStyle/>
                    <a:p>
                      <a:r>
                        <a:rPr sz="1000" b="0">
                          <a:solidFill>
                            <a:srgbClr val="222833"/>
                          </a:solidFill>
                          <a:latin typeface="Arial"/>
                        </a:rPr>
                        <a:t>AI run</a:t>
                      </a:r>
                    </a:p>
                  </a:txBody>
                  <a:tcPr>
                    <a:solidFill>
                      <a:srgbClr val="F1F5FB"/>
                    </a:solidFill>
                  </a:tcPr>
                </a:tc>
                <a:tc>
                  <a:txBody>
                    <a:bodyPr/>
                    <a:lstStyle/>
                    <a:p>
                      <a:r>
                        <a:rPr sz="1000" b="0">
                          <a:solidFill>
                            <a:srgbClr val="222833"/>
                          </a:solidFill>
                          <a:latin typeface="Arial"/>
                        </a:rPr>
                        <a:t>run_ai</a:t>
                      </a:r>
                    </a:p>
                  </a:txBody>
                  <a:tcPr>
                    <a:solidFill>
                      <a:srgbClr val="F1F5FB"/>
                    </a:solidFill>
                  </a:tcPr>
                </a:tc>
                <a:tc>
                  <a:txBody>
                    <a:bodyPr/>
                    <a:lstStyle/>
                    <a:p>
                      <a:r>
                        <a:rPr sz="1000" b="0">
                          <a:solidFill>
                            <a:srgbClr val="222833"/>
                          </a:solidFill>
                          <a:latin typeface="Arial"/>
                        </a:rPr>
                        <a:t>monitor</a:t>
                      </a:r>
                    </a:p>
                  </a:txBody>
                  <a:tcPr>
                    <a:solidFill>
                      <a:srgbClr val="F1F5FB"/>
                    </a:solidFill>
                  </a:tcPr>
                </a:tc>
                <a:tc>
                  <a:txBody>
                    <a:bodyPr/>
                    <a:lstStyle/>
                    <a:p>
                      <a:r>
                        <a:rPr sz="1000" b="0">
                          <a:solidFill>
                            <a:srgbClr val="222833"/>
                          </a:solidFill>
                          <a:latin typeface="Arial"/>
                        </a:rPr>
                        <a:t>—</a:t>
                      </a:r>
                    </a:p>
                  </a:txBody>
                  <a:tcPr>
                    <a:solidFill>
                      <a:srgbClr val="F1F5FB"/>
                    </a:solidFill>
                  </a:tcPr>
                </a:tc>
                <a:tc>
                  <a:txBody>
                    <a:bodyPr/>
                    <a:lstStyle/>
                    <a:p>
                      <a:r>
                        <a:rPr sz="1000" b="0">
                          <a:solidFill>
                            <a:srgbClr val="222833"/>
                          </a:solidFill>
                          <a:latin typeface="Arial"/>
                        </a:rPr>
                        <a:t>—</a:t>
                      </a:r>
                    </a:p>
                  </a:txBody>
                  <a:tcPr>
                    <a:solidFill>
                      <a:srgbClr val="F1F5FB"/>
                    </a:solidFill>
                  </a:tcPr>
                </a:tc>
              </a:tr>
              <a:tr h="280416">
                <a:tc>
                  <a:txBody>
                    <a:bodyPr/>
                    <a:lstStyle/>
                    <a:p>
                      <a:r>
                        <a:rPr sz="1000" b="0">
                          <a:solidFill>
                            <a:srgbClr val="222833"/>
                          </a:solidFill>
                          <a:latin typeface="Arial"/>
                        </a:rPr>
                        <a:t>R0 summary</a:t>
                      </a:r>
                    </a:p>
                  </a:txBody>
                  <a:tcPr>
                    <a:solidFill>
                      <a:srgbClr val="FFFFFF"/>
                    </a:solidFill>
                  </a:tcPr>
                </a:tc>
                <a:tc>
                  <a:txBody>
                    <a:bodyPr/>
                    <a:lstStyle/>
                    <a:p>
                      <a:r>
                        <a:rPr sz="1000" b="0">
                          <a:solidFill>
                            <a:srgbClr val="222833"/>
                          </a:solidFill>
                          <a:latin typeface="Arial"/>
                        </a:rPr>
                        <a:t>run_r0</a:t>
                      </a:r>
                    </a:p>
                  </a:txBody>
                  <a:tcPr>
                    <a:solidFill>
                      <a:srgbClr val="FFFFFF"/>
                    </a:solidFill>
                  </a:tcPr>
                </a:tc>
                <a:tc>
                  <a:txBody>
                    <a:bodyPr/>
                    <a:lstStyle/>
                    <a:p>
                      <a:r>
                        <a:rPr sz="1000" b="0">
                          <a:solidFill>
                            <a:srgbClr val="222833"/>
                          </a:solidFill>
                          <a:latin typeface="Arial"/>
                        </a:rPr>
                        <a:t>monitor</a:t>
                      </a:r>
                    </a:p>
                  </a:txBody>
                  <a:tcPr>
                    <a:solidFill>
                      <a:srgbClr val="FFFFFF"/>
                    </a:solidFill>
                  </a:tcPr>
                </a:tc>
                <a:tc>
                  <a:txBody>
                    <a:bodyPr/>
                    <a:lstStyle/>
                    <a:p>
                      <a:r>
                        <a:rPr sz="1000" b="0">
                          <a:solidFill>
                            <a:srgbClr val="222833"/>
                          </a:solidFill>
                          <a:latin typeface="Arial"/>
                        </a:rPr>
                        <a:t>—</a:t>
                      </a:r>
                    </a:p>
                  </a:txBody>
                  <a:tcPr>
                    <a:solidFill>
                      <a:srgbClr val="FFFFFF"/>
                    </a:solidFill>
                  </a:tcPr>
                </a:tc>
                <a:tc>
                  <a:txBody>
                    <a:bodyPr/>
                    <a:lstStyle/>
                    <a:p>
                      <a:r>
                        <a:rPr sz="1000" b="0">
                          <a:solidFill>
                            <a:srgbClr val="222833"/>
                          </a:solidFill>
                          <a:latin typeface="Arial"/>
                        </a:rPr>
                        <a:t>—</a:t>
                      </a:r>
                    </a:p>
                  </a:txBody>
                  <a:tcPr>
                    <a:solidFill>
                      <a:srgbClr val="FFFFFF"/>
                    </a:solidFill>
                  </a:tcPr>
                </a:tc>
              </a:tr>
              <a:tr h="280416">
                <a:tc>
                  <a:txBody>
                    <a:bodyPr/>
                    <a:lstStyle/>
                    <a:p>
                      <a:r>
                        <a:rPr sz="1000" b="0">
                          <a:solidFill>
                            <a:srgbClr val="222833"/>
                          </a:solidFill>
                          <a:latin typeface="Arial"/>
                        </a:rPr>
                        <a:t>Respond as AI panelist</a:t>
                      </a:r>
                    </a:p>
                  </a:txBody>
                  <a:tcPr>
                    <a:solidFill>
                      <a:srgbClr val="F1F5FB"/>
                    </a:solidFill>
                  </a:tcPr>
                </a:tc>
                <a:tc>
                  <a:txBody>
                    <a:bodyPr/>
                    <a:lstStyle/>
                    <a:p>
                      <a:r>
                        <a:rPr sz="1000" b="0">
                          <a:solidFill>
                            <a:srgbClr val="222833"/>
                          </a:solidFill>
                          <a:latin typeface="Arial"/>
                        </a:rPr>
                        <a:t>run_test</a:t>
                      </a:r>
                    </a:p>
                  </a:txBody>
                  <a:tcPr>
                    <a:solidFill>
                      <a:srgbClr val="F1F5FB"/>
                    </a:solidFill>
                  </a:tcPr>
                </a:tc>
                <a:tc>
                  <a:txBody>
                    <a:bodyPr/>
                    <a:lstStyle/>
                    <a:p>
                      <a:r>
                        <a:rPr sz="1000" b="0">
                          <a:solidFill>
                            <a:srgbClr val="222833"/>
                          </a:solidFill>
                          <a:latin typeface="Arial"/>
                        </a:rPr>
                        <a:t>monitor</a:t>
                      </a:r>
                    </a:p>
                  </a:txBody>
                  <a:tcPr>
                    <a:solidFill>
                      <a:srgbClr val="F1F5FB"/>
                    </a:solidFill>
                  </a:tcPr>
                </a:tc>
                <a:tc>
                  <a:txBody>
                    <a:bodyPr/>
                    <a:lstStyle/>
                    <a:p>
                      <a:r>
                        <a:rPr sz="1000" b="0">
                          <a:solidFill>
                            <a:srgbClr val="222833"/>
                          </a:solidFill>
                          <a:latin typeface="Arial"/>
                        </a:rPr>
                        <a:t>response revision</a:t>
                      </a:r>
                    </a:p>
                  </a:txBody>
                  <a:tcPr>
                    <a:solidFill>
                      <a:srgbClr val="F1F5FB"/>
                    </a:solidFill>
                  </a:tcPr>
                </a:tc>
                <a:tc>
                  <a:txBody>
                    <a:bodyPr/>
                    <a:lstStyle/>
                    <a:p>
                      <a:r>
                        <a:rPr sz="1000" b="0">
                          <a:solidFill>
                            <a:srgbClr val="222833"/>
                          </a:solidFill>
                          <a:latin typeface="Arial"/>
                        </a:rPr>
                        <a:t>—</a:t>
                      </a:r>
                    </a:p>
                  </a:txBody>
                  <a:tcPr>
                    <a:solidFill>
                      <a:srgbClr val="F1F5FB"/>
                    </a:solidFill>
                  </a:tcPr>
                </a:tc>
              </a:tr>
              <a:tr h="280416">
                <a:tc>
                  <a:txBody>
                    <a:bodyPr/>
                    <a:lstStyle/>
                    <a:p>
                      <a:r>
                        <a:rPr sz="1000" b="0">
                          <a:solidFill>
                            <a:srgbClr val="222833"/>
                          </a:solidFill>
                          <a:latin typeface="Arial"/>
                        </a:rPr>
                        <a:t>All responses</a:t>
                      </a:r>
                    </a:p>
                  </a:txBody>
                  <a:tcPr>
                    <a:solidFill>
                      <a:srgbClr val="FFFFFF"/>
                    </a:solidFill>
                  </a:tcPr>
                </a:tc>
                <a:tc>
                  <a:txBody>
                    <a:bodyPr/>
                    <a:lstStyle/>
                    <a:p>
                      <a:r>
                        <a:rPr sz="1000" b="0">
                          <a:solidFill>
                            <a:srgbClr val="222833"/>
                          </a:solidFill>
                          <a:latin typeface="Arial"/>
                        </a:rPr>
                        <a:t>run_all</a:t>
                      </a:r>
                    </a:p>
                  </a:txBody>
                  <a:tcPr>
                    <a:solidFill>
                      <a:srgbClr val="FFFFFF"/>
                    </a:solidFill>
                  </a:tcPr>
                </a:tc>
                <a:tc>
                  <a:txBody>
                    <a:bodyPr/>
                    <a:lstStyle/>
                    <a:p>
                      <a:r>
                        <a:rPr sz="1000" b="0">
                          <a:solidFill>
                            <a:srgbClr val="222833"/>
                          </a:solidFill>
                          <a:latin typeface="Arial"/>
                        </a:rPr>
                        <a:t>monitor prepare report</a:t>
                      </a:r>
                    </a:p>
                  </a:txBody>
                  <a:tcPr>
                    <a:solidFill>
                      <a:srgbClr val="FFFFFF"/>
                    </a:solidFill>
                  </a:tcPr>
                </a:tc>
                <a:tc>
                  <a:txBody>
                    <a:bodyPr/>
                    <a:lstStyle/>
                    <a:p>
                      <a:r>
                        <a:rPr sz="1000" b="0">
                          <a:solidFill>
                            <a:srgbClr val="222833"/>
                          </a:solidFill>
                          <a:latin typeface="Arial"/>
                        </a:rPr>
                        <a:t>—</a:t>
                      </a:r>
                    </a:p>
                  </a:txBody>
                  <a:tcPr>
                    <a:solidFill>
                      <a:srgbClr val="FFFFFF"/>
                    </a:solidFill>
                  </a:tcPr>
                </a:tc>
                <a:tc>
                  <a:txBody>
                    <a:bodyPr/>
                    <a:lstStyle/>
                    <a:p>
                      <a:r>
                        <a:rPr sz="1000" b="0">
                          <a:solidFill>
                            <a:srgbClr val="222833"/>
                          </a:solidFill>
                          <a:latin typeface="Arial"/>
                        </a:rPr>
                        <a:t>—</a:t>
                      </a:r>
                    </a:p>
                  </a:txBody>
                  <a:tcPr>
                    <a:solidFill>
                      <a:srgbClr val="FFFFFF"/>
                    </a:solidFill>
                  </a:tcPr>
                </a:tc>
              </a:tr>
              <a:tr h="280416">
                <a:tc>
                  <a:txBody>
                    <a:bodyPr/>
                    <a:lstStyle/>
                    <a:p>
                      <a:r>
                        <a:rPr sz="1000" b="0">
                          <a:solidFill>
                            <a:srgbClr val="222833"/>
                          </a:solidFill>
                          <a:latin typeface="Arial"/>
                        </a:rPr>
                        <a:t>Round movement</a:t>
                      </a:r>
                    </a:p>
                  </a:txBody>
                  <a:tcPr>
                    <a:solidFill>
                      <a:srgbClr val="F1F5FB"/>
                    </a:solidFill>
                  </a:tcPr>
                </a:tc>
                <a:tc>
                  <a:txBody>
                    <a:bodyPr/>
                    <a:lstStyle/>
                    <a:p>
                      <a:r>
                        <a:rPr sz="1000" b="0">
                          <a:solidFill>
                            <a:srgbClr val="222833"/>
                          </a:solidFill>
                          <a:latin typeface="Arial"/>
                        </a:rPr>
                        <a:t>ins_movement</a:t>
                      </a:r>
                    </a:p>
                  </a:txBody>
                  <a:tcPr>
                    <a:solidFill>
                      <a:srgbClr val="F1F5FB"/>
                    </a:solidFill>
                  </a:tcPr>
                </a:tc>
                <a:tc>
                  <a:txBody>
                    <a:bodyPr/>
                    <a:lstStyle/>
                    <a:p>
                      <a:r>
                        <a:rPr sz="1000" b="0">
                          <a:solidFill>
                            <a:srgbClr val="222833"/>
                          </a:solidFill>
                          <a:latin typeface="Arial"/>
                        </a:rPr>
                        <a:t>prepare report</a:t>
                      </a:r>
                    </a:p>
                  </a:txBody>
                  <a:tcPr>
                    <a:solidFill>
                      <a:srgbClr val="F1F5FB"/>
                    </a:solidFill>
                  </a:tcPr>
                </a:tc>
                <a:tc>
                  <a:txBody>
                    <a:bodyPr/>
                    <a:lstStyle/>
                    <a:p>
                      <a:r>
                        <a:rPr sz="1000" b="0">
                          <a:solidFill>
                            <a:srgbClr val="222833"/>
                          </a:solidFill>
                          <a:latin typeface="Arial"/>
                        </a:rPr>
                        <a:t>—</a:t>
                      </a:r>
                    </a:p>
                  </a:txBody>
                  <a:tcPr>
                    <a:solidFill>
                      <a:srgbClr val="F1F5FB"/>
                    </a:solidFill>
                  </a:tcPr>
                </a:tc>
                <a:tc>
                  <a:txBody>
                    <a:bodyPr/>
                    <a:lstStyle/>
                    <a:p>
                      <a:r>
                        <a:rPr sz="1000" b="0">
                          <a:solidFill>
                            <a:srgbClr val="222833"/>
                          </a:solidFill>
                          <a:latin typeface="Arial"/>
                        </a:rPr>
                        <a:t>argumentative classical barometer</a:t>
                      </a:r>
                    </a:p>
                  </a:txBody>
                  <a:tcPr>
                    <a:solidFill>
                      <a:srgbClr val="F1F5FB"/>
                    </a:solidFill>
                  </a:tcPr>
                </a:tc>
              </a:tr>
              <a:tr h="280416">
                <a:tc>
                  <a:txBody>
                    <a:bodyPr/>
                    <a:lstStyle/>
                    <a:p>
                      <a:r>
                        <a:rPr sz="1000" b="0">
                          <a:solidFill>
                            <a:srgbClr val="222833"/>
                          </a:solidFill>
                          <a:latin typeface="Arial"/>
                        </a:rPr>
                        <a:t>Epistemic 7×3</a:t>
                      </a:r>
                    </a:p>
                  </a:txBody>
                  <a:tcPr>
                    <a:solidFill>
                      <a:srgbClr val="FFFFFF"/>
                    </a:solidFill>
                  </a:tcPr>
                </a:tc>
                <a:tc>
                  <a:txBody>
                    <a:bodyPr/>
                    <a:lstStyle/>
                    <a:p>
                      <a:r>
                        <a:rPr sz="1000" b="0">
                          <a:solidFill>
                            <a:srgbClr val="222833"/>
                          </a:solidFill>
                          <a:latin typeface="Arial"/>
                        </a:rPr>
                        <a:t>ins_epistemic</a:t>
                      </a:r>
                    </a:p>
                  </a:txBody>
                  <a:tcPr>
                    <a:solidFill>
                      <a:srgbClr val="FFFFFF"/>
                    </a:solidFill>
                  </a:tcPr>
                </a:tc>
                <a:tc>
                  <a:txBody>
                    <a:bodyPr/>
                    <a:lstStyle/>
                    <a:p>
                      <a:r>
                        <a:rPr sz="1000" b="0">
                          <a:solidFill>
                            <a:srgbClr val="222833"/>
                          </a:solidFill>
                          <a:latin typeface="Arial"/>
                        </a:rPr>
                        <a:t>prepare report</a:t>
                      </a:r>
                    </a:p>
                  </a:txBody>
                  <a:tcPr>
                    <a:solidFill>
                      <a:srgbClr val="FFFFFF"/>
                    </a:solidFill>
                  </a:tcPr>
                </a:tc>
                <a:tc>
                  <a:txBody>
                    <a:bodyPr/>
                    <a:lstStyle/>
                    <a:p>
                      <a:r>
                        <a:rPr sz="1000" b="0">
                          <a:solidFill>
                            <a:srgbClr val="222833"/>
                          </a:solidFill>
                          <a:latin typeface="Arial"/>
                        </a:rPr>
                        <a:t>—</a:t>
                      </a:r>
                    </a:p>
                  </a:txBody>
                  <a:tcPr>
                    <a:solidFill>
                      <a:srgbClr val="FFFFFF"/>
                    </a:solidFill>
                  </a:tcPr>
                </a:tc>
                <a:tc>
                  <a:txBody>
                    <a:bodyPr/>
                    <a:lstStyle/>
                    <a:p>
                      <a:r>
                        <a:rPr sz="1000" b="0">
                          <a:solidFill>
                            <a:srgbClr val="222833"/>
                          </a:solidFill>
                          <a:latin typeface="Arial"/>
                        </a:rPr>
                        <a:t>—</a:t>
                      </a:r>
                    </a:p>
                  </a:txBody>
                  <a:tcPr>
                    <a:solidFill>
                      <a:srgbClr val="FFFFFF"/>
                    </a:solidFill>
                  </a:tcPr>
                </a:tc>
              </a:tr>
              <a:tr h="280416">
                <a:tc>
                  <a:txBody>
                    <a:bodyPr/>
                    <a:lstStyle/>
                    <a:p>
                      <a:r>
                        <a:rPr sz="1000" b="0">
                          <a:solidFill>
                            <a:srgbClr val="222833"/>
                          </a:solidFill>
                          <a:latin typeface="Arial"/>
                        </a:rPr>
                        <a:t>Refresh</a:t>
                      </a:r>
                    </a:p>
                  </a:txBody>
                  <a:tcPr>
                    <a:solidFill>
                      <a:srgbClr val="F1F5FB"/>
                    </a:solidFill>
                  </a:tcPr>
                </a:tc>
                <a:tc>
                  <a:txBody>
                    <a:bodyPr/>
                    <a:lstStyle/>
                    <a:p>
                      <a:r>
                        <a:rPr sz="1000" b="0">
                          <a:solidFill>
                            <a:srgbClr val="222833"/>
                          </a:solidFill>
                          <a:latin typeface="Arial"/>
                        </a:rPr>
                        <a:t>st_load</a:t>
                      </a:r>
                    </a:p>
                  </a:txBody>
                  <a:tcPr>
                    <a:solidFill>
                      <a:srgbClr val="F1F5FB"/>
                    </a:solidFill>
                  </a:tcPr>
                </a:tc>
                <a:tc>
                  <a:txBody>
                    <a:bodyPr/>
                    <a:lstStyle/>
                    <a:p>
                      <a:r>
                        <a:rPr sz="1000" b="0">
                          <a:solidFill>
                            <a:srgbClr val="222833"/>
                          </a:solidFill>
                          <a:latin typeface="Arial"/>
                        </a:rPr>
                        <a:t>monitor</a:t>
                      </a:r>
                    </a:p>
                  </a:txBody>
                  <a:tcPr>
                    <a:solidFill>
                      <a:srgbClr val="F1F5FB"/>
                    </a:solidFill>
                  </a:tcPr>
                </a:tc>
                <a:tc>
                  <a:txBody>
                    <a:bodyPr/>
                    <a:lstStyle/>
                    <a:p>
                      <a:r>
                        <a:rPr sz="1000" b="0">
                          <a:solidFill>
                            <a:srgbClr val="222833"/>
                          </a:solidFill>
                          <a:latin typeface="Arial"/>
                        </a:rPr>
                        <a:t>—</a:t>
                      </a:r>
                    </a:p>
                  </a:txBody>
                  <a:tcPr>
                    <a:solidFill>
                      <a:srgbClr val="F1F5FB"/>
                    </a:solidFill>
                  </a:tcPr>
                </a:tc>
                <a:tc>
                  <a:txBody>
                    <a:bodyPr/>
                    <a:lstStyle/>
                    <a:p>
                      <a:r>
                        <a:rPr sz="1000" b="0">
                          <a:solidFill>
                            <a:srgbClr val="222833"/>
                          </a:solidFill>
                          <a:latin typeface="Arial"/>
                        </a:rPr>
                        <a:t>—</a:t>
                      </a:r>
                    </a:p>
                  </a:txBody>
                  <a:tcPr>
                    <a:solidFill>
                      <a:srgbClr val="F1F5FB"/>
                    </a:solidFill>
                  </a:tcPr>
                </a:tc>
              </a:tr>
              <a:tr h="280416">
                <a:tc>
                  <a:txBody>
                    <a:bodyPr/>
                    <a:lstStyle/>
                    <a:p>
                      <a:r>
                        <a:rPr sz="1000" b="0">
                          <a:solidFill>
                            <a:srgbClr val="222833"/>
                          </a:solidFill>
                          <a:latin typeface="Arial"/>
                        </a:rPr>
                        <a:t>Convergence</a:t>
                      </a:r>
                    </a:p>
                  </a:txBody>
                  <a:tcPr>
                    <a:solidFill>
                      <a:srgbClr val="FFFFFF"/>
                    </a:solidFill>
                  </a:tcPr>
                </a:tc>
                <a:tc>
                  <a:txBody>
                    <a:bodyPr/>
                    <a:lstStyle/>
                    <a:p>
                      <a:r>
                        <a:rPr sz="1000" b="0">
                          <a:solidFill>
                            <a:srgbClr val="222833"/>
                          </a:solidFill>
                          <a:latin typeface="Arial"/>
                        </a:rPr>
                        <a:t>st_conv</a:t>
                      </a:r>
                    </a:p>
                  </a:txBody>
                  <a:tcPr>
                    <a:solidFill>
                      <a:srgbClr val="FFFFFF"/>
                    </a:solidFill>
                  </a:tcPr>
                </a:tc>
                <a:tc>
                  <a:txBody>
                    <a:bodyPr/>
                    <a:lstStyle/>
                    <a:p>
                      <a:r>
                        <a:rPr sz="1000" b="0">
                          <a:solidFill>
                            <a:srgbClr val="222833"/>
                          </a:solidFill>
                          <a:latin typeface="Arial"/>
                        </a:rPr>
                        <a:t>prepare report</a:t>
                      </a:r>
                    </a:p>
                  </a:txBody>
                  <a:tcPr>
                    <a:solidFill>
                      <a:srgbClr val="FFFFFF"/>
                    </a:solidFill>
                  </a:tcPr>
                </a:tc>
                <a:tc>
                  <a:txBody>
                    <a:bodyPr/>
                    <a:lstStyle/>
                    <a:p>
                      <a:r>
                        <a:rPr sz="1000" b="0">
                          <a:solidFill>
                            <a:srgbClr val="222833"/>
                          </a:solidFill>
                          <a:latin typeface="Arial"/>
                        </a:rPr>
                        <a:t>—</a:t>
                      </a:r>
                    </a:p>
                  </a:txBody>
                  <a:tcPr>
                    <a:solidFill>
                      <a:srgbClr val="FFFFFF"/>
                    </a:solidFill>
                  </a:tcPr>
                </a:tc>
                <a:tc>
                  <a:txBody>
                    <a:bodyPr/>
                    <a:lstStyle/>
                    <a:p>
                      <a:r>
                        <a:rPr sz="1000" b="0">
                          <a:solidFill>
                            <a:srgbClr val="222833"/>
                          </a:solidFill>
                          <a:latin typeface="Arial"/>
                        </a:rPr>
                        <a:t>—</a:t>
                      </a:r>
                    </a:p>
                  </a:txBody>
                  <a:tcPr>
                    <a:solidFill>
                      <a:srgbClr val="FFFFFF"/>
                    </a:solidFill>
                  </a:tcPr>
                </a:tc>
              </a:tr>
              <a:tr h="280416">
                <a:tc>
                  <a:txBody>
                    <a:bodyPr/>
                    <a:lstStyle/>
                    <a:p>
                      <a:r>
                        <a:rPr sz="1000" b="0">
                          <a:solidFill>
                            <a:srgbClr val="222833"/>
                          </a:solidFill>
                          <a:latin typeface="Arial"/>
                        </a:rPr>
                        <a:t>Dialogicity</a:t>
                      </a:r>
                    </a:p>
                  </a:txBody>
                  <a:tcPr>
                    <a:solidFill>
                      <a:srgbClr val="F1F5FB"/>
                    </a:solidFill>
                  </a:tcPr>
                </a:tc>
                <a:tc>
                  <a:txBody>
                    <a:bodyPr/>
                    <a:lstStyle/>
                    <a:p>
                      <a:r>
                        <a:rPr sz="1000" b="0">
                          <a:solidFill>
                            <a:srgbClr val="222833"/>
                          </a:solidFill>
                          <a:latin typeface="Arial"/>
                        </a:rPr>
                        <a:t>st_dialogue</a:t>
                      </a:r>
                    </a:p>
                  </a:txBody>
                  <a:tcPr>
                    <a:solidFill>
                      <a:srgbClr val="F1F5FB"/>
                    </a:solidFill>
                  </a:tcPr>
                </a:tc>
                <a:tc>
                  <a:txBody>
                    <a:bodyPr/>
                    <a:lstStyle/>
                    <a:p>
                      <a:r>
                        <a:rPr sz="1000" b="0">
                          <a:solidFill>
                            <a:srgbClr val="222833"/>
                          </a:solidFill>
                          <a:latin typeface="Arial"/>
                        </a:rPr>
                        <a:t>—</a:t>
                      </a:r>
                    </a:p>
                  </a:txBody>
                  <a:tcPr>
                    <a:solidFill>
                      <a:srgbClr val="F1F5FB"/>
                    </a:solidFill>
                  </a:tcPr>
                </a:tc>
                <a:tc>
                  <a:txBody>
                    <a:bodyPr/>
                    <a:lstStyle/>
                    <a:p>
                      <a:r>
                        <a:rPr sz="1000" b="0">
                          <a:solidFill>
                            <a:srgbClr val="222833"/>
                          </a:solidFill>
                          <a:latin typeface="Arial"/>
                        </a:rPr>
                        <a:t>dialogue revision closed</a:t>
                      </a:r>
                    </a:p>
                  </a:txBody>
                  <a:tcPr>
                    <a:solidFill>
                      <a:srgbClr val="F1F5FB"/>
                    </a:solidFill>
                  </a:tcPr>
                </a:tc>
                <a:tc>
                  <a:txBody>
                    <a:bodyPr/>
                    <a:lstStyle/>
                    <a:p>
                      <a:r>
                        <a:rPr sz="1000" b="0">
                          <a:solidFill>
                            <a:srgbClr val="222833"/>
                          </a:solidFill>
                          <a:latin typeface="Arial"/>
                        </a:rPr>
                        <a:t>—</a:t>
                      </a:r>
                    </a:p>
                  </a:txBody>
                  <a:tcPr>
                    <a:solidFill>
                      <a:srgbClr val="F1F5FB"/>
                    </a:solidFill>
                  </a:tcPr>
                </a:tc>
              </a:tr>
              <a:tr h="280416">
                <a:tc>
                  <a:txBody>
                    <a:bodyPr/>
                    <a:lstStyle/>
                    <a:p>
                      <a:r>
                        <a:rPr sz="1000" b="0">
                          <a:solidFill>
                            <a:srgbClr val="222833"/>
                          </a:solidFill>
                          <a:latin typeface="Arial"/>
                        </a:rPr>
                        <a:t>Shift directions</a:t>
                      </a:r>
                    </a:p>
                  </a:txBody>
                  <a:tcPr>
                    <a:solidFill>
                      <a:srgbClr val="FFFFFF"/>
                    </a:solidFill>
                  </a:tcPr>
                </a:tc>
                <a:tc>
                  <a:txBody>
                    <a:bodyPr/>
                    <a:lstStyle/>
                    <a:p>
                      <a:r>
                        <a:rPr sz="1000" b="0">
                          <a:solidFill>
                            <a:srgbClr val="222833"/>
                          </a:solidFill>
                          <a:latin typeface="Arial"/>
                        </a:rPr>
                        <a:t>st_shifts</a:t>
                      </a:r>
                    </a:p>
                  </a:txBody>
                  <a:tcPr>
                    <a:solidFill>
                      <a:srgbClr val="FFFFFF"/>
                    </a:solidFill>
                  </a:tcPr>
                </a:tc>
                <a:tc>
                  <a:txBody>
                    <a:bodyPr/>
                    <a:lstStyle/>
                    <a:p>
                      <a:r>
                        <a:rPr sz="1000" b="0">
                          <a:solidFill>
                            <a:srgbClr val="222833"/>
                          </a:solidFill>
                          <a:latin typeface="Arial"/>
                        </a:rPr>
                        <a:t>—</a:t>
                      </a:r>
                    </a:p>
                  </a:txBody>
                  <a:tcPr>
                    <a:solidFill>
                      <a:srgbClr val="FFFFFF"/>
                    </a:solidFill>
                  </a:tcPr>
                </a:tc>
                <a:tc>
                  <a:txBody>
                    <a:bodyPr/>
                    <a:lstStyle/>
                    <a:p>
                      <a:r>
                        <a:rPr sz="1000" b="0">
                          <a:solidFill>
                            <a:srgbClr val="222833"/>
                          </a:solidFill>
                          <a:latin typeface="Arial"/>
                        </a:rPr>
                        <a:t>revision closed</a:t>
                      </a:r>
                    </a:p>
                  </a:txBody>
                  <a:tcPr>
                    <a:solidFill>
                      <a:srgbClr val="FFFFFF"/>
                    </a:solidFill>
                  </a:tcPr>
                </a:tc>
                <a:tc>
                  <a:txBody>
                    <a:bodyPr/>
                    <a:lstStyle/>
                    <a:p>
                      <a:r>
                        <a:rPr sz="1000" b="0">
                          <a:solidFill>
                            <a:srgbClr val="222833"/>
                          </a:solidFill>
                          <a:latin typeface="Arial"/>
                        </a:rPr>
                        <a:t>—</a:t>
                      </a:r>
                    </a:p>
                  </a:txBody>
                  <a:tcPr>
                    <a:solidFill>
                      <a:srgbClr val="FFFFFF"/>
                    </a:solidFill>
                  </a:tcPr>
                </a:tc>
              </a:tr>
              <a:tr h="280416">
                <a:tc>
                  <a:txBody>
                    <a:bodyPr/>
                    <a:lstStyle/>
                    <a:p>
                      <a:r>
                        <a:rPr sz="1000" b="0">
                          <a:solidFill>
                            <a:srgbClr val="222833"/>
                          </a:solidFill>
                          <a:latin typeface="Arial"/>
                        </a:rPr>
                        <a:t>Revisions</a:t>
                      </a:r>
                    </a:p>
                  </a:txBody>
                  <a:tcPr>
                    <a:solidFill>
                      <a:srgbClr val="F1F5FB"/>
                    </a:solidFill>
                  </a:tcPr>
                </a:tc>
                <a:tc>
                  <a:txBody>
                    <a:bodyPr/>
                    <a:lstStyle/>
                    <a:p>
                      <a:r>
                        <a:rPr sz="1000" b="0">
                          <a:solidFill>
                            <a:srgbClr val="222833"/>
                          </a:solidFill>
                          <a:latin typeface="Arial"/>
                        </a:rPr>
                        <a:t>st_revlist</a:t>
                      </a:r>
                    </a:p>
                  </a:txBody>
                  <a:tcPr>
                    <a:solidFill>
                      <a:srgbClr val="F1F5FB"/>
                    </a:solidFill>
                  </a:tcPr>
                </a:tc>
                <a:tc>
                  <a:txBody>
                    <a:bodyPr/>
                    <a:lstStyle/>
                    <a:p>
                      <a:r>
                        <a:rPr sz="1000" b="0">
                          <a:solidFill>
                            <a:srgbClr val="222833"/>
                          </a:solidFill>
                          <a:latin typeface="Arial"/>
                        </a:rPr>
                        <a:t>—</a:t>
                      </a:r>
                    </a:p>
                  </a:txBody>
                  <a:tcPr>
                    <a:solidFill>
                      <a:srgbClr val="F1F5FB"/>
                    </a:solidFill>
                  </a:tcPr>
                </a:tc>
                <a:tc>
                  <a:txBody>
                    <a:bodyPr/>
                    <a:lstStyle/>
                    <a:p>
                      <a:r>
                        <a:rPr sz="1000" b="0">
                          <a:solidFill>
                            <a:srgbClr val="222833"/>
                          </a:solidFill>
                          <a:latin typeface="Arial"/>
                        </a:rPr>
                        <a:t>revision closed</a:t>
                      </a:r>
                    </a:p>
                  </a:txBody>
                  <a:tcPr>
                    <a:solidFill>
                      <a:srgbClr val="F1F5FB"/>
                    </a:solidFill>
                  </a:tcPr>
                </a:tc>
                <a:tc>
                  <a:txBody>
                    <a:bodyPr/>
                    <a:lstStyle/>
                    <a:p>
                      <a:r>
                        <a:rPr sz="1000" b="0">
                          <a:solidFill>
                            <a:srgbClr val="222833"/>
                          </a:solidFill>
                          <a:latin typeface="Arial"/>
                        </a:rPr>
                        <a:t>—</a:t>
                      </a:r>
                    </a:p>
                  </a:txBody>
                  <a:tcPr>
                    <a:solidFill>
                      <a:srgbClr val="F1F5FB"/>
                    </a:solidFill>
                  </a:tcPr>
                </a:tc>
              </a:tr>
              <a:tr h="280416">
                <a:tc>
                  <a:txBody>
                    <a:bodyPr/>
                    <a:lstStyle/>
                    <a:p>
                      <a:r>
                        <a:rPr sz="1000" b="0">
                          <a:solidFill>
                            <a:srgbClr val="222833"/>
                          </a:solidFill>
                          <a:latin typeface="Arial"/>
                        </a:rPr>
                        <a:t>Panel news</a:t>
                      </a:r>
                    </a:p>
                  </a:txBody>
                  <a:tcPr>
                    <a:solidFill>
                      <a:srgbClr val="FFFFFF"/>
                    </a:solidFill>
                  </a:tcPr>
                </a:tc>
                <a:tc>
                  <a:txBody>
                    <a:bodyPr/>
                    <a:lstStyle/>
                    <a:p>
                      <a:r>
                        <a:rPr sz="1000" b="0">
                          <a:solidFill>
                            <a:srgbClr val="222833"/>
                          </a:solidFill>
                          <a:latin typeface="Arial"/>
                        </a:rPr>
                        <a:t>com_news</a:t>
                      </a:r>
                    </a:p>
                  </a:txBody>
                  <a:tcPr>
                    <a:solidFill>
                      <a:srgbClr val="FFFFFF"/>
                    </a:solidFill>
                  </a:tcPr>
                </a:tc>
                <a:tc>
                  <a:txBody>
                    <a:bodyPr/>
                    <a:lstStyle/>
                    <a:p>
                      <a:r>
                        <a:rPr sz="1000" b="0">
                          <a:solidFill>
                            <a:srgbClr val="222833"/>
                          </a:solidFill>
                          <a:latin typeface="Arial"/>
                        </a:rPr>
                        <a:t>monitor</a:t>
                      </a:r>
                    </a:p>
                  </a:txBody>
                  <a:tcPr>
                    <a:solidFill>
                      <a:srgbClr val="FFFFFF"/>
                    </a:solidFill>
                  </a:tcPr>
                </a:tc>
                <a:tc>
                  <a:txBody>
                    <a:bodyPr/>
                    <a:lstStyle/>
                    <a:p>
                      <a:r>
                        <a:rPr sz="1000" b="0">
                          <a:solidFill>
                            <a:srgbClr val="222833"/>
                          </a:solidFill>
                          <a:latin typeface="Arial"/>
                        </a:rPr>
                        <a:t>—</a:t>
                      </a:r>
                    </a:p>
                  </a:txBody>
                  <a:tcPr>
                    <a:solidFill>
                      <a:srgbClr val="FFFFFF"/>
                    </a:solidFill>
                  </a:tcPr>
                </a:tc>
                <a:tc>
                  <a:txBody>
                    <a:bodyPr/>
                    <a:lstStyle/>
                    <a:p>
                      <a:r>
                        <a:rPr sz="1000" b="0">
                          <a:solidFill>
                            <a:srgbClr val="222833"/>
                          </a:solidFill>
                          <a:latin typeface="Arial"/>
                        </a:rPr>
                        <a:t>—</a:t>
                      </a:r>
                    </a:p>
                  </a:txBody>
                  <a:tcPr>
                    <a:solidFill>
                      <a:srgbClr val="FFFFFF"/>
                    </a:solidFill>
                  </a:tcPr>
                </a:tc>
              </a:tr>
              <a:tr h="280416">
                <a:tc>
                  <a:txBody>
                    <a:bodyPr/>
                    <a:lstStyle/>
                    <a:p>
                      <a:r>
                        <a:rPr sz="1000" b="0">
                          <a:solidFill>
                            <a:srgbClr val="222833"/>
                          </a:solidFill>
                          <a:latin typeface="Arial"/>
                        </a:rPr>
                        <a:t>Participation</a:t>
                      </a:r>
                    </a:p>
                  </a:txBody>
                  <a:tcPr>
                    <a:solidFill>
                      <a:srgbClr val="F1F5FB"/>
                    </a:solidFill>
                  </a:tcPr>
                </a:tc>
                <a:tc>
                  <a:txBody>
                    <a:bodyPr/>
                    <a:lstStyle/>
                    <a:p>
                      <a:r>
                        <a:rPr sz="1000" b="0">
                          <a:solidFill>
                            <a:srgbClr val="222833"/>
                          </a:solidFill>
                          <a:latin typeface="Arial"/>
                        </a:rPr>
                        <a:t>com_participation</a:t>
                      </a:r>
                    </a:p>
                  </a:txBody>
                  <a:tcPr>
                    <a:solidFill>
                      <a:srgbClr val="F1F5FB"/>
                    </a:solidFill>
                  </a:tcPr>
                </a:tc>
                <a:tc>
                  <a:txBody>
                    <a:bodyPr/>
                    <a:lstStyle/>
                    <a:p>
                      <a:r>
                        <a:rPr sz="1000" b="0">
                          <a:solidFill>
                            <a:srgbClr val="222833"/>
                          </a:solidFill>
                          <a:latin typeface="Arial"/>
                        </a:rPr>
                        <a:t>monitor prepare</a:t>
                      </a:r>
                    </a:p>
                  </a:txBody>
                  <a:tcPr>
                    <a:solidFill>
                      <a:srgbClr val="F1F5FB"/>
                    </a:solidFill>
                  </a:tcPr>
                </a:tc>
                <a:tc>
                  <a:txBody>
                    <a:bodyPr/>
                    <a:lstStyle/>
                    <a:p>
                      <a:r>
                        <a:rPr sz="1000" b="0">
                          <a:solidFill>
                            <a:srgbClr val="222833"/>
                          </a:solidFill>
                          <a:latin typeface="Arial"/>
                        </a:rPr>
                        <a:t>—</a:t>
                      </a:r>
                    </a:p>
                  </a:txBody>
                  <a:tcPr>
                    <a:solidFill>
                      <a:srgbClr val="F1F5FB"/>
                    </a:solidFill>
                  </a:tcPr>
                </a:tc>
                <a:tc>
                  <a:txBody>
                    <a:bodyPr/>
                    <a:lstStyle/>
                    <a:p>
                      <a:r>
                        <a:rPr sz="1000" b="0">
                          <a:solidFill>
                            <a:srgbClr val="222833"/>
                          </a:solidFill>
                          <a:latin typeface="Arial"/>
                        </a:rPr>
                        <a:t>—</a:t>
                      </a:r>
                    </a:p>
                  </a:txBody>
                  <a:tcPr>
                    <a:solidFill>
                      <a:srgbClr val="F1F5FB"/>
                    </a:solidFill>
                  </a:tcPr>
                </a:tc>
              </a:tr>
              <a:tr h="280416">
                <a:tc>
                  <a:txBody>
                    <a:bodyPr/>
                    <a:lstStyle/>
                    <a:p>
                      <a:r>
                        <a:rPr sz="1000" b="0">
                          <a:solidFill>
                            <a:srgbClr val="222833"/>
                          </a:solidFill>
                          <a:latin typeface="Arial"/>
                        </a:rPr>
                        <a:t>Signals</a:t>
                      </a:r>
                    </a:p>
                  </a:txBody>
                  <a:tcPr>
                    <a:solidFill>
                      <a:srgbClr val="FFFFFF"/>
                    </a:solidFill>
                  </a:tcPr>
                </a:tc>
                <a:tc>
                  <a:txBody>
                    <a:bodyPr/>
                    <a:lstStyle/>
                    <a:p>
                      <a:r>
                        <a:rPr sz="1000" b="0">
                          <a:solidFill>
                            <a:srgbClr val="222833"/>
                          </a:solidFill>
                          <a:latin typeface="Arial"/>
                        </a:rPr>
                        <a:t>com_signals</a:t>
                      </a:r>
                    </a:p>
                  </a:txBody>
                  <a:tcPr>
                    <a:solidFill>
                      <a:srgbClr val="FFFFFF"/>
                    </a:solidFill>
                  </a:tcPr>
                </a:tc>
                <a:tc>
                  <a:txBody>
                    <a:bodyPr/>
                    <a:lstStyle/>
                    <a:p>
                      <a:r>
                        <a:rPr sz="1000" b="0">
                          <a:solidFill>
                            <a:srgbClr val="222833"/>
                          </a:solidFill>
                          <a:latin typeface="Arial"/>
                        </a:rPr>
                        <a:t>prepare report</a:t>
                      </a:r>
                    </a:p>
                  </a:txBody>
                  <a:tcPr>
                    <a:solidFill>
                      <a:srgbClr val="FFFFFF"/>
                    </a:solidFill>
                  </a:tcPr>
                </a:tc>
                <a:tc>
                  <a:txBody>
                    <a:bodyPr/>
                    <a:lstStyle/>
                    <a:p>
                      <a:r>
                        <a:rPr sz="1000" b="0">
                          <a:solidFill>
                            <a:srgbClr val="222833"/>
                          </a:solidFill>
                          <a:latin typeface="Arial"/>
                        </a:rPr>
                        <a:t>—</a:t>
                      </a:r>
                    </a:p>
                  </a:txBody>
                  <a:tcPr>
                    <a:solidFill>
                      <a:srgbClr val="FFFFFF"/>
                    </a:solidFill>
                  </a:tcPr>
                </a:tc>
                <a:tc>
                  <a:txBody>
                    <a:bodyPr/>
                    <a:lstStyle/>
                    <a:p>
                      <a:r>
                        <a:rPr sz="1000" b="0">
                          <a:solidFill>
                            <a:srgbClr val="222833"/>
                          </a:solidFill>
                          <a:latin typeface="Arial"/>
                        </a:rPr>
                        <a:t>—</a:t>
                      </a:r>
                    </a:p>
                  </a:txBody>
                  <a:tcPr>
                    <a:solidFill>
                      <a:srgbClr val="FFFFFF"/>
                    </a:solidFill>
                  </a:tcPr>
                </a:tc>
              </a:tr>
            </a:tbl>
          </a:graphicData>
        </a:graphic>
      </p:graphicFrame>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14. The line that says where on the arc you are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Above the state card there is one short line. It is the only place that answers the question where in the whole process am I — not which screen you…</a:t>
            </a:r>
          </a:p>
        </p:txBody>
      </p:sp>
      <p:graphicFrame>
        <p:nvGraphicFramePr>
          <p:cNvPr id="6" name="Table 5"/>
          <p:cNvGraphicFramePr>
            <a:graphicFrameLocks noGrp="1"/>
          </p:cNvGraphicFramePr>
          <p:nvPr/>
        </p:nvGraphicFramePr>
        <p:xfrm>
          <a:off x="548640" y="1965960"/>
          <a:ext cx="11064240" cy="2304288"/>
        </p:xfrm>
        <a:graphic>
          <a:graphicData uri="http://schemas.openxmlformats.org/drawingml/2006/table">
            <a:tbl>
              <a:tblPr firstRow="1" bandRow="1">
                <a:tableStyleId>{5C22544A-7EE6-4342-B048-85BDC9FD1C3A}</a:tableStyleId>
              </a:tblPr>
              <a:tblGrid>
                <a:gridCol w="5532120"/>
                <a:gridCol w="5532120"/>
              </a:tblGrid>
              <a:tr h="384048">
                <a:tc>
                  <a:txBody>
                    <a:bodyPr/>
                    <a:lstStyle/>
                    <a:p>
                      <a:r>
                        <a:rPr sz="1000" b="1">
                          <a:solidFill>
                            <a:srgbClr val="FFFFFF"/>
                          </a:solidFill>
                          <a:latin typeface="Arial"/>
                        </a:rPr>
                        <a:t>The line reads</a:t>
                      </a:r>
                    </a:p>
                  </a:txBody>
                  <a:tcPr>
                    <a:solidFill>
                      <a:srgbClr val="003366"/>
                    </a:solidFill>
                  </a:tcPr>
                </a:tc>
                <a:tc>
                  <a:txBody>
                    <a:bodyPr/>
                    <a:lstStyle/>
                    <a:p>
                      <a:r>
                        <a:rPr sz="1000" b="1">
                          <a:solidFill>
                            <a:srgbClr val="FFFFFF"/>
                          </a:solidFill>
                          <a:latin typeface="Arial"/>
                        </a:rPr>
                        <a:t>You are</a:t>
                      </a:r>
                    </a:p>
                  </a:txBody>
                  <a:tcPr>
                    <a:solidFill>
                      <a:srgbClr val="003366"/>
                    </a:solidFill>
                  </a:tcPr>
                </a:tc>
              </a:tr>
              <a:tr h="384048">
                <a:tc>
                  <a:txBody>
                    <a:bodyPr/>
                    <a:lstStyle/>
                    <a:p>
                      <a:r>
                        <a:rPr sz="1000" b="0">
                          <a:solidFill>
                            <a:srgbClr val="222833"/>
                          </a:solidFill>
                          <a:latin typeface="Arial"/>
                        </a:rPr>
                        <a:t>Design — build the panel and the instrument</a:t>
                      </a:r>
                    </a:p>
                  </a:txBody>
                  <a:tcPr>
                    <a:solidFill>
                      <a:srgbClr val="F1F5FB"/>
                    </a:solidFill>
                  </a:tcPr>
                </a:tc>
                <a:tc>
                  <a:txBody>
                    <a:bodyPr/>
                    <a:lstStyle/>
                    <a:p>
                      <a:r>
                        <a:rPr sz="1000" b="0">
                          <a:solidFill>
                            <a:srgbClr val="222833"/>
                          </a:solidFill>
                          <a:latin typeface="Arial"/>
                        </a:rPr>
                        <a:t>before the first round; nothing is running yet</a:t>
                      </a:r>
                    </a:p>
                  </a:txBody>
                  <a:tcPr>
                    <a:solidFill>
                      <a:srgbClr val="F1F5FB"/>
                    </a:solidFill>
                  </a:tcPr>
                </a:tc>
              </a:tr>
              <a:tr h="384048">
                <a:tc>
                  <a:txBody>
                    <a:bodyPr/>
                    <a:lstStyle/>
                    <a:p>
                      <a:r>
                        <a:rPr sz="1000" b="0">
                          <a:solidFill>
                            <a:srgbClr val="222833"/>
                          </a:solidFill>
                          <a:latin typeface="Arial"/>
                        </a:rPr>
                        <a:t>Round 0 in progress — key informant conversations</a:t>
                      </a:r>
                    </a:p>
                  </a:txBody>
                  <a:tcPr>
                    <a:solidFill>
                      <a:srgbClr val="FFFFFF"/>
                    </a:solidFill>
                  </a:tcPr>
                </a:tc>
                <a:tc>
                  <a:txBody>
                    <a:bodyPr/>
                    <a:lstStyle/>
                    <a:p>
                      <a:r>
                        <a:rPr sz="1000" b="0">
                          <a:solidFill>
                            <a:srgbClr val="222833"/>
                          </a:solidFill>
                          <a:latin typeface="Arial"/>
                        </a:rPr>
                        <a:t>the orientation round, if the study uses one</a:t>
                      </a:r>
                    </a:p>
                  </a:txBody>
                  <a:tcPr>
                    <a:solidFill>
                      <a:srgbClr val="FFFFFF"/>
                    </a:solidFill>
                  </a:tcPr>
                </a:tc>
              </a:tr>
              <a:tr h="384048">
                <a:tc>
                  <a:txBody>
                    <a:bodyPr/>
                    <a:lstStyle/>
                    <a:p>
                      <a:r>
                        <a:rPr sz="1000" b="0">
                          <a:solidFill>
                            <a:srgbClr val="222833"/>
                          </a:solidFill>
                          <a:latin typeface="Arial"/>
                        </a:rPr>
                        <a:t>Round n in progress — monitor and facilitate</a:t>
                      </a:r>
                    </a:p>
                  </a:txBody>
                  <a:tcPr>
                    <a:solidFill>
                      <a:srgbClr val="F1F5FB"/>
                    </a:solidFill>
                  </a:tcPr>
                </a:tc>
                <a:tc>
                  <a:txBody>
                    <a:bodyPr/>
                    <a:lstStyle/>
                    <a:p>
                      <a:r>
                        <a:rPr sz="1000" b="0">
                          <a:solidFill>
                            <a:srgbClr val="222833"/>
                          </a:solidFill>
                          <a:latin typeface="Arial"/>
                        </a:rPr>
                        <a:t>a round is open and answers are arriving</a:t>
                      </a:r>
                    </a:p>
                  </a:txBody>
                  <a:tcPr>
                    <a:solidFill>
                      <a:srgbClr val="F1F5FB"/>
                    </a:solidFill>
                  </a:tcPr>
                </a:tc>
              </a:tr>
              <a:tr h="384048">
                <a:tc>
                  <a:txBody>
                    <a:bodyPr/>
                    <a:lstStyle/>
                    <a:p>
                      <a:r>
                        <a:rPr sz="1000" b="0">
                          <a:solidFill>
                            <a:srgbClr val="222833"/>
                          </a:solidFill>
                          <a:latin typeface="Arial"/>
                        </a:rPr>
                        <a:t>Pause after round n — prepare round n+1 from what has accumulated</a:t>
                      </a:r>
                    </a:p>
                  </a:txBody>
                  <a:tcPr>
                    <a:solidFill>
                      <a:srgbClr val="FFFFFF"/>
                    </a:solidFill>
                  </a:tcPr>
                </a:tc>
                <a:tc>
                  <a:txBody>
                    <a:bodyPr/>
                    <a:lstStyle/>
                    <a:p>
                      <a:r>
                        <a:rPr sz="1000" b="0">
                          <a:solidFill>
                            <a:srgbClr val="222833"/>
                          </a:solidFill>
                          <a:latin typeface="Arial"/>
                        </a:rPr>
                        <a:t>the round is closed and the next one is not open</a:t>
                      </a:r>
                    </a:p>
                  </a:txBody>
                  <a:tcPr>
                    <a:solidFill>
                      <a:srgbClr val="FFFFFF"/>
                    </a:solidFill>
                  </a:tcPr>
                </a:tc>
              </a:tr>
              <a:tr h="384048">
                <a:tc>
                  <a:txBody>
                    <a:bodyPr/>
                    <a:lstStyle/>
                    <a:p>
                      <a:r>
                        <a:rPr sz="1000" b="0">
                          <a:solidFill>
                            <a:srgbClr val="222833"/>
                          </a:solidFill>
                          <a:latin typeface="Arial"/>
                        </a:rPr>
                        <a:t>Closing — results and next steps</a:t>
                      </a:r>
                    </a:p>
                  </a:txBody>
                  <a:tcPr>
                    <a:solidFill>
                      <a:srgbClr val="F1F5FB"/>
                    </a:solidFill>
                  </a:tcPr>
                </a:tc>
                <a:tc>
                  <a:txBody>
                    <a:bodyPr/>
                    <a:lstStyle/>
                    <a:p>
                      <a:r>
                        <a:rPr sz="1000" b="0">
                          <a:solidFill>
                            <a:srgbClr val="222833"/>
                          </a:solidFill>
                          <a:latin typeface="Arial"/>
                        </a:rPr>
                        <a:t>no transition remains; what is left is the report and the letter</a:t>
                      </a:r>
                    </a:p>
                  </a:txBody>
                  <a:tcPr>
                    <a:solidFill>
                      <a:srgbClr val="F1F5FB"/>
                    </a:solidFill>
                  </a:tcPr>
                </a:tc>
              </a:tr>
            </a:tbl>
          </a:graphicData>
        </a:graphic>
      </p:graphicFrame>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14. The line that says where on the arc you are (cont.)</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graphicFrame>
        <p:nvGraphicFramePr>
          <p:cNvPr id="5" name="Table 4"/>
          <p:cNvGraphicFramePr>
            <a:graphicFrameLocks noGrp="1"/>
          </p:cNvGraphicFramePr>
          <p:nvPr/>
        </p:nvGraphicFramePr>
        <p:xfrm>
          <a:off x="548640" y="1417320"/>
          <a:ext cx="11064240" cy="1536192"/>
        </p:xfrm>
        <a:graphic>
          <a:graphicData uri="http://schemas.openxmlformats.org/drawingml/2006/table">
            <a:tbl>
              <a:tblPr firstRow="1" bandRow="1">
                <a:tableStyleId>{5C22544A-7EE6-4342-B048-85BDC9FD1C3A}</a:tableStyleId>
              </a:tblPr>
              <a:tblGrid>
                <a:gridCol w="5532120"/>
                <a:gridCol w="5532120"/>
              </a:tblGrid>
              <a:tr h="384048">
                <a:tc>
                  <a:txBody>
                    <a:bodyPr/>
                    <a:lstStyle/>
                    <a:p>
                      <a:r>
                        <a:rPr sz="1000" b="1">
                          <a:solidFill>
                            <a:srgbClr val="FFFFFF"/>
                          </a:solidFill>
                          <a:latin typeface="Arial"/>
                        </a:rPr>
                        <a:t>The line reads</a:t>
                      </a:r>
                    </a:p>
                  </a:txBody>
                  <a:tcPr>
                    <a:solidFill>
                      <a:srgbClr val="003366"/>
                    </a:solidFill>
                  </a:tcPr>
                </a:tc>
                <a:tc>
                  <a:txBody>
                    <a:bodyPr/>
                    <a:lstStyle/>
                    <a:p>
                      <a:r>
                        <a:rPr sz="1000" b="1">
                          <a:solidFill>
                            <a:srgbClr val="FFFFFF"/>
                          </a:solidFill>
                          <a:latin typeface="Arial"/>
                        </a:rPr>
                        <a:t>Variation</a:t>
                      </a:r>
                    </a:p>
                  </a:txBody>
                  <a:tcPr>
                    <a:solidFill>
                      <a:srgbClr val="003366"/>
                    </a:solidFill>
                  </a:tcPr>
                </a:tc>
              </a:tr>
              <a:tr h="384048">
                <a:tc>
                  <a:txBody>
                    <a:bodyPr/>
                    <a:lstStyle/>
                    <a:p>
                      <a:r>
                        <a:rPr sz="1000" b="0">
                          <a:solidFill>
                            <a:srgbClr val="222833"/>
                          </a:solidFill>
                          <a:latin typeface="Arial"/>
                        </a:rPr>
                        <a:t>Open round in progress — response and dialogue side by side, no round comparison</a:t>
                      </a:r>
                    </a:p>
                  </a:txBody>
                  <a:tcPr>
                    <a:solidFill>
                      <a:srgbClr val="F1F5FB"/>
                    </a:solidFill>
                  </a:tcPr>
                </a:tc>
                <a:tc>
                  <a:txBody>
                    <a:bodyPr/>
                    <a:lstStyle/>
                    <a:p>
                      <a:r>
                        <a:rPr sz="1000" b="0">
                          <a:solidFill>
                            <a:srgbClr val="222833"/>
                          </a:solidFill>
                          <a:latin typeface="Arial"/>
                        </a:rPr>
                        <a:t>Real-Time Delphi</a:t>
                      </a:r>
                    </a:p>
                  </a:txBody>
                  <a:tcPr>
                    <a:solidFill>
                      <a:srgbClr val="F1F5FB"/>
                    </a:solidFill>
                  </a:tcPr>
                </a:tc>
              </a:tr>
              <a:tr h="384048">
                <a:tc>
                  <a:txBody>
                    <a:bodyPr/>
                    <a:lstStyle/>
                    <a:p>
                      <a:r>
                        <a:rPr sz="1000" b="0">
                          <a:solidFill>
                            <a:srgbClr val="222833"/>
                          </a:solidFill>
                          <a:latin typeface="Arial"/>
                        </a:rPr>
                        <a:t>Measurement wave n in progress — the same theses, monitor and facilitate</a:t>
                      </a:r>
                    </a:p>
                  </a:txBody>
                  <a:tcPr>
                    <a:solidFill>
                      <a:srgbClr val="FFFFFF"/>
                    </a:solidFill>
                  </a:tcPr>
                </a:tc>
                <a:tc>
                  <a:txBody>
                    <a:bodyPr/>
                    <a:lstStyle/>
                    <a:p>
                      <a:r>
                        <a:rPr sz="1000" b="0">
                          <a:solidFill>
                            <a:srgbClr val="222833"/>
                          </a:solidFill>
                          <a:latin typeface="Arial"/>
                        </a:rPr>
                        <a:t>Barometer Delphi</a:t>
                      </a:r>
                    </a:p>
                  </a:txBody>
                  <a:tcPr>
                    <a:solidFill>
                      <a:srgbClr val="FFFFFF"/>
                    </a:solidFill>
                  </a:tcPr>
                </a:tc>
              </a:tr>
              <a:tr h="384048">
                <a:tc>
                  <a:txBody>
                    <a:bodyPr/>
                    <a:lstStyle/>
                    <a:p>
                      <a:r>
                        <a:rPr sz="1000" b="0">
                          <a:solidFill>
                            <a:srgbClr val="222833"/>
                          </a:solidFill>
                          <a:latin typeface="Arial"/>
                        </a:rPr>
                        <a:t>Between waves (latest wave n) — thesis retirement and preparing the next wave</a:t>
                      </a:r>
                    </a:p>
                  </a:txBody>
                  <a:tcPr>
                    <a:solidFill>
                      <a:srgbClr val="F1F5FB"/>
                    </a:solidFill>
                  </a:tcPr>
                </a:tc>
                <a:tc>
                  <a:txBody>
                    <a:bodyPr/>
                    <a:lstStyle/>
                    <a:p>
                      <a:r>
                        <a:rPr sz="1000" b="0">
                          <a:solidFill>
                            <a:srgbClr val="222833"/>
                          </a:solidFill>
                          <a:latin typeface="Arial"/>
                        </a:rPr>
                        <a:t>Barometer Delphi</a:t>
                      </a:r>
                    </a:p>
                  </a:txBody>
                  <a:tcPr>
                    <a:solidFill>
                      <a:srgbClr val="F1F5FB"/>
                    </a:solidFill>
                  </a:tcPr>
                </a:tc>
              </a:tr>
            </a:tbl>
          </a:graphicData>
        </a:graphic>
      </p:graphicFrame>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15. Retirement is the Barometer's way, not a general one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A thesis whose time has passed can be retired — but only in the Barometer, and only at the turn of a wave. Everywhere else the program refuses, and…</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In a round-based Delphi a thesis runs the round to its end. The whole point of the
  method is the comparison between rounds: the same thesis, asked again after the panel
  has seen each other's reasoning. Removing a thesis mid-round would delete the very
  measurement the round exists to produce.</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In the Barometer the waves differ only by their date. The same theses are rated
  from one time to the next, so a thesis can genuinely reach the end of its usefulness —
  the future it asked about has arrived, or the question no longer divides anyone. The
  facilitator decides, and a new thesis can take its place.</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Role play: a role in a box of the panel matrix</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When role play suits a Delphi, how the facilitator builds it on the panel matrix, what the panelist sees, and how results are read by box.</a:t>
            </a:r>
          </a:p>
          <a:p>
            <a:pPr>
              <a:spcAft>
                <a:spcPts val="900"/>
              </a:spcAft>
            </a:pPr>
            <a:r>
              <a:rPr sz="1400" b="0" i="0">
                <a:solidFill>
                  <a:srgbClr val="222833"/>
                </a:solidFill>
                <a:latin typeface="Arial"/>
              </a:rPr>
              <a:t>Facilitation (Pronoia)</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What role play is for</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In an ordinary Delphi the panelist answers as themselves: their expertise is what they bring. In role play the panelist answers from a role they…</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you want to make assumptions visible: once the role is written out, the reader sees from which position an argument is made</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you are looking at future actors: the panelist reasons as a decision-maker of 2035 rather than as today's official</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panel is missing perspectives you want included: a human panelist can take a role, and the facilitator can commission a role from an AI panelist</a:t>
            </a:r>
          </a:p>
        </p:txBody>
      </p:sp>
      <p:sp>
        <p:nvSpPr>
          <p:cNvPr id="15" name="Rounded Rectangle 14"/>
          <p:cNvSpPr/>
          <p:nvPr/>
        </p:nvSpPr>
        <p:spPr>
          <a:xfrm>
            <a:off x="6263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6464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20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study is used for learning or workshops, and changing perspective is the aim itself.</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Division of work: the facilitator gives the structure, the panelist chooses the box</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Role play is built on the panel matrix. The facilitator defines the matrix axes and categories, for example the main axis Expertise with categories Technical, Economy, Administration, Experience and a second axis Stakeholder. The categories are boxes. The panelist writes their role freely and places it in the box it fits best.</a:t>
            </a:r>
          </a:p>
          <a:p>
            <a:pPr>
              <a:spcAft>
                <a:spcPts val="900"/>
              </a:spcAft>
            </a:pPr>
            <a:r>
              <a:rPr sz="1400" b="0" i="0">
                <a:solidFill>
                  <a:srgbClr val="222833"/>
                </a:solidFill>
                <a:latin typeface="Arial"/>
              </a:rPr>
              <a:t>The role is a name, the box is a group. Group comparison, pulse group scores and reports group panelists by box, not by role text. This is the key design choice of role play: if every freely written role were its own group, every group would have one member and k≥3 protection would hide them all. The boxes are what make role-play results open to structured analysis.</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The facilitator's steps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Template for the panel</a:t>
            </a:r>
          </a:p>
          <a:p>
            <a:pPr>
              <a:spcAft>
                <a:spcPts val="900"/>
              </a:spcAft>
            </a:pPr>
            <a:r>
              <a:rPr sz="1400" b="0" i="0">
                <a:solidFill>
                  <a:srgbClr val="222833"/>
                </a:solidFill>
                <a:latin typeface="Arial"/>
              </a:rPr>
              <a:t>In this study you answer from a role. On your own page, on the Role play card, write the role you answer from, for example your own position in 2035 or a perspective you want to represent. Then choose the box your role fits best. Other panelists see your role next to your reasoning, but not your name.</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What the panelist sees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The panelist's own page has a Role play card. The panelist writes their role in Your role (at most 120 characters), picks a box on the main axis…</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self-selected: the panelist wrote the role</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AI role: the facilitator commissioned the role from an AI panelist.</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AI roles as panel supplements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An AI role is useful when the panel lacks a perspective you cannot get from human panelists: young people, future residents, actors from another…</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An AI role is a proposal, not a voice. It brings arguments into the discussion that people can respond to, but it does not tell you what people in that group actually think.</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AI counts as a member of the box. The k≥3 threshold counts AI panelists in the group size (facilitator decision, 22 September 2026). A box with two humans and one AI is shown as a group. If you want the anonymity of the human group to be certain, keep at least three humans in each box.</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Reading the results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548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49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Compare boxes, not roles. Group comparison shows how the boxes differ. A single role can be read next to its reasoning, but it is not counted.</a:t>
            </a:r>
          </a:p>
        </p:txBody>
      </p:sp>
      <p:sp>
        <p:nvSpPr>
          <p:cNvPr id="8" name="Rounded Rectangle 7"/>
          <p:cNvSpPr/>
          <p:nvPr/>
        </p:nvSpPr>
        <p:spPr>
          <a:xfrm>
            <a:off x="6263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64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720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 self-selected role is a frame, not a sample. A box's result tells you how the panelists who took that perspective argued, not what a whole profession thinks.</a:t>
            </a:r>
          </a:p>
        </p:txBody>
      </p:sp>
      <p:sp>
        <p:nvSpPr>
          <p:cNvPr id="11" name="Rounded Rectangle 10"/>
          <p:cNvSpPr/>
          <p:nvPr/>
        </p:nvSpPr>
        <p:spPr>
          <a:xfrm>
            <a:off x="548640" y="30175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749808" y="32369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31272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Separate the AI share. In the distribution the AI share is hatched and the counts are split, so you can see how much of a box's result the AI produced.</a:t>
            </a:r>
          </a:p>
        </p:txBody>
      </p:sp>
      <p:sp>
        <p:nvSpPr>
          <p:cNvPr id="14" name="Rounded Rectangle 13"/>
          <p:cNvSpPr/>
          <p:nvPr/>
        </p:nvSpPr>
        <p:spPr>
          <a:xfrm>
            <a:off x="6263640" y="30175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6464808" y="32369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720840" y="31272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Use roles in interpretation. The combination of reasoning and role is often the richest material in the study: the same claim made from different roles shows where a view depends on position.</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Technical description</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See also: Anonymity: identity modes and group reporting.</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panelist's role is stored in self_selected_role and the boxes in matrix_primary and matrix_secondary. Call: POST /api/respond/{invite}/role with the fields role, matrix_primary, matrix_secondary.</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An unknown box is rejected (role_play_box_invalid). When the matrix has categories, a role without a main-axis box is rejected (role_play_box_required).</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Adding an AI panelist (POST /api/studies/{study}/ai-panelists) takes the same fields; the role is stored as the profile's perspective.</a:t>
            </a:r>
          </a:p>
        </p:txBody>
      </p:sp>
      <p:sp>
        <p:nvSpPr>
          <p:cNvPr id="15" name="Rounded Rectangle 14"/>
          <p:cNvSpPr/>
          <p:nvPr/>
        </p:nvSpPr>
        <p:spPr>
          <a:xfrm>
            <a:off x="6263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6464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20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In the discussion response the role travels in panelist_role and commenter_role only while role play is on.</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One-shot poll at a seminar: QR code and anonymous answers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Running an anonymous one-shot poll in a hall: preparation, the QR code and presentation view, what to tell the room, disruptions, results and limits.</a:t>
            </a:r>
          </a:p>
          <a:p>
            <a:pPr>
              <a:spcAft>
                <a:spcPts val="900"/>
              </a:spcAft>
            </a:pPr>
            <a:r>
              <a:rPr sz="1400" b="0" i="0">
                <a:solidFill>
                  <a:srgbClr val="222833"/>
                </a:solidFill>
                <a:latin typeface="Arial"/>
              </a:rPr>
              <a:t>Facilitation (Pronoia)</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What the one-shot poll is for</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The one-shot poll is Pronoia's lightest way to collect answers: no invitations, no sign-in, no handle. The audience scans a QR code with their…</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taking the temperature of a seminar or workshop: where the room stands on the theses before and after a discussion</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start or end of a Delphi: a wider audience's view alongside the panel's results</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teaching: presenting the method so that everyone gets to try it.</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Before the session</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The address carries the study's language. Voters can switch language (Finnish, English, Swedish) at the top of the page.</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During the session</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What to tell the room: Scan the code with your phone. Your answer is fully anonymous: no name, no sign-in, and no identifier is stored about you.…</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service is busy. The voter sees “The service is busy right now. Wait a moment and submit again – your answers are still in the form.” Ask people to wait a moment; nothing is lost. The server's limit is sized for a hall (see Technical description).</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network drops. The message says the answer was not saved. The answers stay in the form, and submitting works once the connection is back.</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Someone presses submit without answering. The page asks them to answer at least one thesis.</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Closing the poll</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Remove the tick from Poll open — accepting responses right now and save. After that the code opens a page that reads “The poll is closed.” Anyone who submits at the very moment of closing sees a message that the poll was closed before their answer arrived.</a:t>
            </a:r>
          </a:p>
          <a:p>
            <a:pPr>
              <a:spcAft>
                <a:spcPts val="900"/>
              </a:spcAft>
            </a:pPr>
            <a:r>
              <a:rPr sz="1400" b="0" i="0">
                <a:solidFill>
                  <a:srgbClr val="222833"/>
                </a:solidFill>
                <a:latin typeface="Arial"/>
              </a:rPr>
              <a:t>You can reopen the poll the same way, for example for a second measurement after a discussion. Note that the same-browser guard applies to the whole poll: to measure the same audience twice, run the second measurement as a separate study.</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Results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The answers go into the round's results and distribution like any other answers. Each submission is stored as an anonymous participant who does not…</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distribution shows where the room stands, not the expert panel's position. If you set it beside Delphi results, say in the report that it comes from a different group.</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reasons are anonymous and one-off. They cannot be clarified or answered, so they are material, not dialogue.</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number of respondents is the number of submissions. Without an identifier, it does not tell you how many different people answered.</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Limits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548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49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duplicate-vote guard is per browser. The same browser answers once. The guard stops accidental repeats, but not deliberate ones: another browser or a private window can answer again.</a:t>
            </a:r>
          </a:p>
        </p:txBody>
      </p:sp>
      <p:sp>
        <p:nvSpPr>
          <p:cNvPr id="8" name="Rounded Rectangle 7"/>
          <p:cNvSpPr/>
          <p:nvPr/>
        </p:nvSpPr>
        <p:spPr>
          <a:xfrm>
            <a:off x="6263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64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720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No commenting. Voters can write a reason, but cannot comment on others' answers.</a:t>
            </a:r>
          </a:p>
        </p:txBody>
      </p:sp>
      <p:sp>
        <p:nvSpPr>
          <p:cNvPr id="11" name="Rounded Rectangle 10"/>
          <p:cNvSpPr/>
          <p:nvPr/>
        </p:nvSpPr>
        <p:spPr>
          <a:xfrm>
            <a:off x="548640" y="30175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749808" y="32369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31272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No follow-up. A one-shot poll creates no own page, no revision and no next round. To engage participants further, invite them to the panel in the usual way.</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Technical description</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See also: Anonymity: identity modes and group reporting.</a:t>
            </a:r>
          </a:p>
        </p:txBody>
      </p:sp>
      <p:sp>
        <p:nvSpPr>
          <p:cNvPr id="6" name="Rounded Rectangle 5"/>
          <p:cNvSpPr/>
          <p:nvPr/>
        </p:nvSpPr>
        <p:spPr>
          <a:xfrm>
            <a:off x="548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749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poll page is /poll/{study}?lang={language} and the presentation view /poll/{study}/qr. The QR code is drawn in the browser (error correction level M, four-module quiet zone); the address never passes through an outside service.</a:t>
            </a:r>
          </a:p>
        </p:txBody>
      </p:sp>
      <p:sp>
        <p:nvSpPr>
          <p:cNvPr id="9" name="Rounded Rectangle 8"/>
          <p:cNvSpPr/>
          <p:nvPr/>
        </p:nvSpPr>
        <p:spPr>
          <a:xfrm>
            <a:off x="6263640" y="19659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464808" y="21854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720840" y="20756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GET /api/poll/{study} returns the theses of an open poll and POST /api/poll/{study} stores the answers. Each submission creates an anonymous participant (participant_type = anonymous).</a:t>
            </a:r>
          </a:p>
        </p:txBody>
      </p:sp>
      <p:sp>
        <p:nvSpPr>
          <p:cNvPr id="12" name="Rounded Rectangle 11"/>
          <p:cNvSpPr/>
          <p:nvPr/>
        </p:nvSpPr>
        <p:spPr>
          <a:xfrm>
            <a:off x="548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749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server rejects a closed poll (403) and overload (429); the page tells the voter about both.</a:t>
            </a:r>
          </a:p>
        </p:txBody>
      </p:sp>
      <p:sp>
        <p:nvSpPr>
          <p:cNvPr id="15" name="Rounded Rectangle 14"/>
          <p:cNvSpPr/>
          <p:nvPr/>
        </p:nvSpPr>
        <p:spPr>
          <a:xfrm>
            <a:off x="6263640" y="35661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6464808" y="37856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20840" y="36758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per-address limit is 1,500 submissions and 3,000 page loads in ten minutes. Phones in a hall often reach the server from the same address, so the limit is sized for a hall, not for a single user.</a:t>
            </a:r>
          </a:p>
        </p:txBody>
      </p:sp>
      <p:sp>
        <p:nvSpPr>
          <p:cNvPr id="18" name="Rounded Rectangle 17"/>
          <p:cNvSpPr/>
          <p:nvPr/>
        </p:nvSpPr>
        <p:spPr>
          <a:xfrm>
            <a:off x="548640" y="516636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749808" y="538581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05840" y="527608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The duplicate-vote guard lives in the browser's storage; the server stores no identifier for the voter.</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Taking part in the open Delphi study</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A two-minute guide for anyone invited to Metodix's open Delphi study: what a round consists of, how anonymity works, and why the reasoning matters more than the rating.</a:t>
            </a:r>
          </a:p>
          <a:p>
            <a:pPr>
              <a:spcAft>
                <a:spcPts val="900"/>
              </a:spcAft>
            </a:pPr>
            <a:r>
              <a:rPr sz="1400" b="0" i="0">
                <a:solidFill>
                  <a:srgbClr val="222833"/>
                </a:solidFill>
                <a:latin typeface="Arial"/>
              </a:rPr>
              <a:t>Participation (Pronoia)</a:t>
            </a:r>
          </a:p>
          <a:p>
            <a:pPr>
              <a:spcAft>
                <a:spcPts val="900"/>
              </a:spcAft>
            </a:pPr>
            <a:r>
              <a:rPr sz="1400" b="0" i="0">
                <a:solidFill>
                  <a:srgbClr val="222833"/>
                </a:solidFill>
                <a:latin typeface="Arial"/>
              </a:rPr>
              <a:t>Metodix always has one open Delphi study running, and anyone interested in the topic can ask for an invitation. This guide tells you in two minutes what you are joining. Answering itself takes about fifteen minutes.</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No account needed</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A personal link arrived in your email, and that is all you need. There is no password and nothing to register. The same link brings you back to the panel round after round, so keep the message.</a:t>
            </a:r>
          </a:p>
          <a:p>
            <a:pPr>
              <a:spcAft>
                <a:spcPts val="900"/>
              </a:spcAft>
            </a:pPr>
            <a:r>
              <a:rPr sz="1400" b="0" i="0">
                <a:solidFill>
                  <a:srgbClr val="222833"/>
                </a:solidFill>
                <a:latin typeface="Arial"/>
              </a:rPr>
              <a:t>Please don't pass the link on. It is your seat in the panel, and if someone else answers with it, their views are recorded as yours.</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A Delphi study is not a survey</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A survey adds opinions up. A Delphi study reads them. A round goes like this:</a:t>
            </a:r>
          </a:p>
          <a:p>
            <a:pPr>
              <a:spcAft>
                <a:spcPts val="900"/>
              </a:spcAft>
            </a:pPr>
            <a:r>
              <a:rPr sz="1400" b="0" i="0">
                <a:solidFill>
                  <a:srgbClr val="222833"/>
                </a:solidFill>
                <a:latin typeface="Arial"/>
              </a:rPr>
              <a:t>The aim is not unanimity. The aim is that those who disagree know why they disagree.</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Anonymity is structural, not a promise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The other panelists see only a pseudonym. They see your rating and your reasoning; your name, your organisation and your email address stay out of sight. This is not politeness but a condition of the method: anonymous reasoning is judged by its content rather than by its author's standing.</a:t>
            </a:r>
          </a:p>
          <a:p>
            <a:pPr>
              <a:spcAft>
                <a:spcPts val="900"/>
              </a:spcAft>
            </a:pPr>
            <a:r>
              <a:rPr sz="1400" b="0" i="0">
                <a:solidFill>
                  <a:srgbClr val="222833"/>
                </a:solidFill>
                <a:latin typeface="Arial"/>
              </a:rPr>
              <a:t>In the distribution chart your own answer is marked you, and in the discussion your own turns appear to you as You. To everyone else the same row sits under a pseudonym.</a:t>
            </a:r>
          </a:p>
          <a:p>
            <a:pPr>
              <a:spcAft>
                <a:spcPts val="900"/>
              </a:spcAft>
            </a:pPr>
            <a:r>
              <a:rPr sz="1400" b="0" i="0">
                <a:solidFill>
                  <a:srgbClr val="222833"/>
                </a:solidFill>
                <a:latin typeface="Arial"/>
              </a:rPr>
              <a:t>Only the organisers at Metodix see your contact details, and they use them solely to send the invitation and the round messages.</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What else is on the page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548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49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DISCUSSION gathers the conversation around a thesis into a thread, and YOUR REASONING shows your own text, which you can refine.</a:t>
            </a:r>
          </a:p>
        </p:txBody>
      </p:sp>
      <p:sp>
        <p:nvSpPr>
          <p:cNvPr id="8" name="Rounded Rectangle 7"/>
          <p:cNvSpPr/>
          <p:nvPr/>
        </p:nvSpPr>
        <p:spPr>
          <a:xfrm>
            <a:off x="6263640" y="14173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64808" y="16367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720840" y="15270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More services shows what has been stored about you, and it is also where you can withdraw from the study.</a:t>
            </a:r>
          </a:p>
        </p:txBody>
      </p:sp>
      <p:sp>
        <p:nvSpPr>
          <p:cNvPr id="11" name="Rounded Rectangle 10"/>
          <p:cNvSpPr/>
          <p:nvPr/>
        </p:nvSpPr>
        <p:spPr>
          <a:xfrm>
            <a:off x="548640" y="3017520"/>
            <a:ext cx="5440680" cy="1371600"/>
          </a:xfrm>
          <a:prstGeom prst="roundRect">
            <a:avLst>
              <a:gd name="adj" fmla="val 6000"/>
            </a:avLst>
          </a:prstGeom>
          <a:solidFill>
            <a:srgbClr val="EAF1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749808" y="3236976"/>
            <a:ext cx="146304" cy="146304"/>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5840" y="3127248"/>
            <a:ext cx="4800600" cy="1152144"/>
          </a:xfrm>
          <a:prstGeom prst="rect">
            <a:avLst/>
          </a:prstGeom>
          <a:noFill/>
        </p:spPr>
        <p:txBody>
          <a:bodyPr wrap="square" anchor="ctr" lIns="45720" rIns="45720" tIns="18288" bIns="18288">
            <a:spAutoFit/>
          </a:bodyPr>
          <a:lstStyle/>
          <a:p>
            <a:r>
              <a:rPr sz="1250" b="0" i="0">
                <a:solidFill>
                  <a:srgbClr val="222833"/>
                </a:solidFill>
                <a:latin typeface="Arial"/>
              </a:rPr>
              <a:t>Weak signals &amp; wild cards is a place for observations that do not fit the theses but may still change the picture of what is coming.</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If something doesn't work</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Open Share an observation and write down what you tried and what happened. The message goes to the people who build Pronoia, not to the study's facilitator, and it has no effect on your answers. The most useful thing you can tell us is where you looked first — even if it was the wrong place.</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Short answers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graphicFrame>
        <p:nvGraphicFramePr>
          <p:cNvPr id="5" name="Table 4"/>
          <p:cNvGraphicFramePr>
            <a:graphicFrameLocks noGrp="1"/>
          </p:cNvGraphicFramePr>
          <p:nvPr/>
        </p:nvGraphicFramePr>
        <p:xfrm>
          <a:off x="548640" y="1417320"/>
          <a:ext cx="11064240" cy="2304288"/>
        </p:xfrm>
        <a:graphic>
          <a:graphicData uri="http://schemas.openxmlformats.org/drawingml/2006/table">
            <a:tbl>
              <a:tblPr firstRow="1" bandRow="1">
                <a:tableStyleId>{5C22544A-7EE6-4342-B048-85BDC9FD1C3A}</a:tableStyleId>
              </a:tblPr>
              <a:tblGrid>
                <a:gridCol w="5532120"/>
                <a:gridCol w="5532120"/>
              </a:tblGrid>
              <a:tr h="384048">
                <a:tc>
                  <a:txBody>
                    <a:bodyPr/>
                    <a:lstStyle/>
                    <a:p>
                      <a:r>
                        <a:rPr sz="1000" b="1">
                          <a:solidFill>
                            <a:srgbClr val="FFFFFF"/>
                          </a:solidFill>
                          <a:latin typeface="Arial"/>
                        </a:rPr>
                        <a:t>Question</a:t>
                      </a:r>
                    </a:p>
                  </a:txBody>
                  <a:tcPr>
                    <a:solidFill>
                      <a:srgbClr val="003366"/>
                    </a:solidFill>
                  </a:tcPr>
                </a:tc>
                <a:tc>
                  <a:txBody>
                    <a:bodyPr/>
                    <a:lstStyle/>
                    <a:p>
                      <a:r>
                        <a:rPr sz="1000" b="1">
                          <a:solidFill>
                            <a:srgbClr val="FFFFFF"/>
                          </a:solidFill>
                          <a:latin typeface="Arial"/>
                        </a:rPr>
                        <a:t>Answer</a:t>
                      </a:r>
                    </a:p>
                  </a:txBody>
                  <a:tcPr>
                    <a:solidFill>
                      <a:srgbClr val="003366"/>
                    </a:solidFill>
                  </a:tcPr>
                </a:tc>
              </a:tr>
              <a:tr h="384048">
                <a:tc>
                  <a:txBody>
                    <a:bodyPr/>
                    <a:lstStyle/>
                    <a:p>
                      <a:r>
                        <a:rPr sz="1000" b="0">
                          <a:solidFill>
                            <a:srgbClr val="222833"/>
                          </a:solidFill>
                          <a:latin typeface="Arial"/>
                        </a:rPr>
                        <a:t>Do I need an account?</a:t>
                      </a:r>
                    </a:p>
                  </a:txBody>
                  <a:tcPr>
                    <a:solidFill>
                      <a:srgbClr val="F1F5FB"/>
                    </a:solidFill>
                  </a:tcPr>
                </a:tc>
                <a:tc>
                  <a:txBody>
                    <a:bodyPr/>
                    <a:lstStyle/>
                    <a:p>
                      <a:r>
                        <a:rPr sz="1000" b="0">
                          <a:solidFill>
                            <a:srgbClr val="222833"/>
                          </a:solidFill>
                          <a:latin typeface="Arial"/>
                        </a:rPr>
                        <a:t>No. The personal link is enough.</a:t>
                      </a:r>
                    </a:p>
                  </a:txBody>
                  <a:tcPr>
                    <a:solidFill>
                      <a:srgbClr val="F1F5FB"/>
                    </a:solidFill>
                  </a:tcPr>
                </a:tc>
              </a:tr>
              <a:tr h="384048">
                <a:tc>
                  <a:txBody>
                    <a:bodyPr/>
                    <a:lstStyle/>
                    <a:p>
                      <a:r>
                        <a:rPr sz="1000" b="0">
                          <a:solidFill>
                            <a:srgbClr val="222833"/>
                          </a:solidFill>
                          <a:latin typeface="Arial"/>
                        </a:rPr>
                        <a:t>How long does this take?</a:t>
                      </a:r>
                    </a:p>
                  </a:txBody>
                  <a:tcPr>
                    <a:solidFill>
                      <a:srgbClr val="FFFFFF"/>
                    </a:solidFill>
                  </a:tcPr>
                </a:tc>
                <a:tc>
                  <a:txBody>
                    <a:bodyPr/>
                    <a:lstStyle/>
                    <a:p>
                      <a:r>
                        <a:rPr sz="1000" b="0">
                          <a:solidFill>
                            <a:srgbClr val="222833"/>
                          </a:solidFill>
                          <a:latin typeface="Arial"/>
                        </a:rPr>
                        <a:t>About fifteen minutes per round. You can answer at your own pace.</a:t>
                      </a:r>
                    </a:p>
                  </a:txBody>
                  <a:tcPr>
                    <a:solidFill>
                      <a:srgbClr val="FFFFFF"/>
                    </a:solidFill>
                  </a:tcPr>
                </a:tc>
              </a:tr>
              <a:tr h="384048">
                <a:tc>
                  <a:txBody>
                    <a:bodyPr/>
                    <a:lstStyle/>
                    <a:p>
                      <a:r>
                        <a:rPr sz="1000" b="0">
                          <a:solidFill>
                            <a:srgbClr val="222833"/>
                          </a:solidFill>
                          <a:latin typeface="Arial"/>
                        </a:rPr>
                        <a:t>Will anyone see my name?</a:t>
                      </a:r>
                    </a:p>
                  </a:txBody>
                  <a:tcPr>
                    <a:solidFill>
                      <a:srgbClr val="F1F5FB"/>
                    </a:solidFill>
                  </a:tcPr>
                </a:tc>
                <a:tc>
                  <a:txBody>
                    <a:bodyPr/>
                    <a:lstStyle/>
                    <a:p>
                      <a:r>
                        <a:rPr sz="1000" b="0">
                          <a:solidFill>
                            <a:srgbClr val="222833"/>
                          </a:solidFill>
                          <a:latin typeface="Arial"/>
                        </a:rPr>
                        <a:t>Not the other panelists. The organiser sees your contact details for the invitation.</a:t>
                      </a:r>
                    </a:p>
                  </a:txBody>
                  <a:tcPr>
                    <a:solidFill>
                      <a:srgbClr val="F1F5FB"/>
                    </a:solidFill>
                  </a:tcPr>
                </a:tc>
              </a:tr>
              <a:tr h="384048">
                <a:tc>
                  <a:txBody>
                    <a:bodyPr/>
                    <a:lstStyle/>
                    <a:p>
                      <a:r>
                        <a:rPr sz="1000" b="0">
                          <a:solidFill>
                            <a:srgbClr val="222833"/>
                          </a:solidFill>
                          <a:latin typeface="Arial"/>
                        </a:rPr>
                        <a:t>Can I change my answer?</a:t>
                      </a:r>
                    </a:p>
                  </a:txBody>
                  <a:tcPr>
                    <a:solidFill>
                      <a:srgbClr val="FFFFFF"/>
                    </a:solidFill>
                  </a:tcPr>
                </a:tc>
                <a:tc>
                  <a:txBody>
                    <a:bodyPr/>
                    <a:lstStyle/>
                    <a:p>
                      <a:r>
                        <a:rPr sz="1000" b="0">
                          <a:solidFill>
                            <a:srgbClr val="222833"/>
                          </a:solidFill>
                          <a:latin typeface="Arial"/>
                        </a:rPr>
                        <a:t>Yes, for as long as the round is open. The change and its reason are part of the material.</a:t>
                      </a:r>
                    </a:p>
                  </a:txBody>
                  <a:tcPr>
                    <a:solidFill>
                      <a:srgbClr val="FFFFFF"/>
                    </a:solidFill>
                  </a:tcPr>
                </a:tc>
              </a:tr>
              <a:tr h="384048">
                <a:tc>
                  <a:txBody>
                    <a:bodyPr/>
                    <a:lstStyle/>
                    <a:p>
                      <a:r>
                        <a:rPr sz="1000" b="0">
                          <a:solidFill>
                            <a:srgbClr val="222833"/>
                          </a:solidFill>
                          <a:latin typeface="Arial"/>
                        </a:rPr>
                        <a:t>Can I stop halfway?</a:t>
                      </a:r>
                    </a:p>
                  </a:txBody>
                  <a:tcPr>
                    <a:solidFill>
                      <a:srgbClr val="F1F5FB"/>
                    </a:solidFill>
                  </a:tcPr>
                </a:tc>
                <a:tc>
                  <a:txBody>
                    <a:bodyPr/>
                    <a:lstStyle/>
                    <a:p>
                      <a:r>
                        <a:rPr sz="1000" b="0">
                          <a:solidFill>
                            <a:srgbClr val="222833"/>
                          </a:solidFill>
                          <a:latin typeface="Arial"/>
                        </a:rPr>
                        <a:t>Yes. Withdrawal is in the More services menu.</a:t>
                      </a:r>
                    </a:p>
                  </a:txBody>
                  <a:tcPr>
                    <a:solidFill>
                      <a:srgbClr val="F1F5FB"/>
                    </a:solidFill>
                  </a:tcPr>
                </a:tc>
              </a:tr>
            </a:tbl>
          </a:graphicData>
        </a:graphic>
      </p:graphicFrame>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The facilitator trial in five stages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A ten-minute tour for a trial user: the ready-made example study, reading what the panel says, editing theses, building a study of your own, and the limits of the trial.</a:t>
            </a:r>
          </a:p>
          <a:p>
            <a:pPr>
              <a:spcAft>
                <a:spcPts val="900"/>
              </a:spcAft>
            </a:pPr>
            <a:r>
              <a:rPr sz="1400" b="0" i="0">
                <a:solidFill>
                  <a:srgbClr val="222833"/>
                </a:solidFill>
                <a:latin typeface="Arial"/>
              </a:rPr>
              <a:t>Facilitation (Pronoia)</a:t>
            </a:r>
          </a:p>
          <a:p>
            <a:pPr>
              <a:spcAft>
                <a:spcPts val="900"/>
              </a:spcAft>
            </a:pPr>
            <a:r>
              <a:rPr sz="1400" b="0" i="0">
                <a:solidFill>
                  <a:srgbClr val="222833"/>
                </a:solidFill>
                <a:latin typeface="Arial"/>
              </a:rPr>
              <a:t>You have a trial of Delphi Pronoia. In ten minutes this guide walks you through what running a Delphi study actually involves.</a:t>
            </a:r>
          </a:p>
          <a:p>
            <a:pPr>
              <a:spcAft>
                <a:spcPts val="900"/>
              </a:spcAft>
            </a:pPr>
            <a:r>
              <a:rPr sz="1400" b="0" i="0">
                <a:solidFill>
                  <a:srgbClr val="222833"/>
                </a:solidFill>
                <a:latin typeface="Arial"/>
              </a:rPr>
              <a:t>The stages are written as goals: each one says what you are trying to find out, not which button to press. Finding the route is part of the trial — and if you can't find it, that is the most valuable thing you can tell us.</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1. Open your own example study</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The invitation link lets you create an account and a password. After that your desk holds a study that already has a panel, theses and answers. It is yours: you can change anything in it without breaking anything.</a:t>
            </a:r>
          </a:p>
          <a:p>
            <a:pPr>
              <a:spcAft>
                <a:spcPts val="900"/>
              </a:spcAft>
            </a:pPr>
            <a:r>
              <a:rPr sz="1400" b="0" i="0">
                <a:solidFill>
                  <a:srgbClr val="222833"/>
                </a:solidFill>
                <a:latin typeface="Arial"/>
              </a:rPr>
              <a:t>Goal: find out what the study asks and how many people have answered.</a:t>
            </a:r>
          </a:p>
          <a:p>
            <a:pPr>
              <a:spcAft>
                <a:spcPts val="900"/>
              </a:spcAft>
            </a:pPr>
            <a:r>
              <a:rPr sz="1400" b="0" i="0">
                <a:solidFill>
                  <a:srgbClr val="222833"/>
                </a:solidFill>
                <a:latin typeface="Arial"/>
              </a:rPr>
              <a:t>Both answers are on the Theses and Panelists tabs. Note the basics of the method while you are there: a thesis is a claim to take a position on, not a question.</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2. See where the panel landed</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Goal: find one thesis the panel disagrees on, and find out on what grounds.</a:t>
            </a:r>
          </a:p>
          <a:p>
            <a:pPr>
              <a:spcAft>
                <a:spcPts val="900"/>
              </a:spcAft>
            </a:pPr>
            <a:r>
              <a:rPr sz="1400" b="0" i="0">
                <a:solidFill>
                  <a:srgbClr val="222833"/>
                </a:solidFill>
                <a:latin typeface="Arial"/>
              </a:rPr>
              <a:t>The distribution shows how the answers fell. Below it are the statistics: mean, median, standard deviation and the middle half. In a Delphi study the spread is often more interesting than the mean, because it tells you whether the panel is of one mind or split.</a:t>
            </a:r>
          </a:p>
          <a:p>
            <a:pPr>
              <a:spcAft>
                <a:spcPts val="900"/>
              </a:spcAft>
            </a:pPr>
            <a:r>
              <a:rPr sz="1400" b="0" i="0">
                <a:solidFill>
                  <a:srgbClr val="222833"/>
                </a:solidFill>
                <a:latin typeface="Arial"/>
              </a:rPr>
              <a:t>The reasoning, though, is why Delphi studies are run at all. Read it and see whether the disagreement lies in the ratings or only in the reasons behind them.</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3. Read the dialogue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Goal: find a place where someone revised their position, and work out what changed it.</a:t>
            </a:r>
          </a:p>
          <a:p>
            <a:pPr>
              <a:spcAft>
                <a:spcPts val="900"/>
              </a:spcAft>
            </a:pPr>
            <a:r>
              <a:rPr sz="1400" b="0" i="0">
                <a:solidFill>
                  <a:srgbClr val="222833"/>
                </a:solidFill>
                <a:latin typeface="Arial"/>
              </a:rPr>
              <a:t>Panelists comment on each other's reasoning and may revise their own rating. The revision and its reason are stored separately. This is what separates a Delphi study from a survey: the material keeps a record of which argument moved whom.</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4. Change something</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Goal: add one thesis of your own and see how it looks to a panelist.</a:t>
            </a:r>
          </a:p>
          <a:p>
            <a:pPr>
              <a:spcAft>
                <a:spcPts val="900"/>
              </a:spcAft>
            </a:pPr>
            <a:r>
              <a:rPr sz="1400" b="0" i="0">
                <a:solidFill>
                  <a:srgbClr val="222833"/>
                </a:solidFill>
                <a:latin typeface="Arial"/>
              </a:rPr>
              <a:t>Use the panelist preview: you see the same view as your panel, and nobody is notified. It is the fastest way to check whether a thesis makes sense.</a:t>
            </a:r>
          </a:p>
          <a:p>
            <a:pPr>
              <a:spcAft>
                <a:spcPts val="900"/>
              </a:spcAft>
            </a:pPr>
            <a:r>
              <a:rPr sz="1400" b="0" i="0">
                <a:solidFill>
                  <a:srgbClr val="222833"/>
                </a:solidFill>
                <a:latin typeface="Arial"/>
              </a:rPr>
              <a:t>Keep one rule in mind: a thesis added while a round is open means that part of the panel answered a different set from the rest. Pronoia does not prevent it, but it does record it.</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5. Build a study of your own</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Goal: take one real question of yours as far as the theses.</a:t>
            </a:r>
          </a:p>
          <a:p>
            <a:pPr>
              <a:spcAft>
                <a:spcPts val="900"/>
              </a:spcAft>
            </a:pPr>
            <a:r>
              <a:rPr sz="1400" b="0" i="0">
                <a:solidFill>
                  <a:srgbClr val="222833"/>
                </a:solidFill>
                <a:latin typeface="Arial"/>
              </a:rPr>
              <a:t>The wizard on your desk asks for the variation (Argument, Classic, Real-Time or Barometer), the number of rounds and the default scale. On the AI panelists tab you can add synthetic perspectives if you want to see the dialogue move without a real panel.</a:t>
            </a:r>
          </a:p>
          <a:p>
            <a:pPr>
              <a:spcAft>
                <a:spcPts val="900"/>
              </a:spcAft>
            </a:pPr>
            <a:r>
              <a:rPr sz="1400" b="0" i="0">
                <a:solidFill>
                  <a:srgbClr val="222833"/>
                </a:solidFill>
                <a:latin typeface="Arial"/>
              </a:rPr>
              <a:t>When you invite real panelists, the Invitations tab creates a personal link for each of them. You can send them from Pronoia or copy them into your own email.</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The limits of the trial</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Hitting a limit is not an error but the end of the trial. Tell us what you were doing, and we will agree on what comes next.</a:t>
            </a:r>
          </a:p>
        </p:txBody>
      </p:sp>
      <p:graphicFrame>
        <p:nvGraphicFramePr>
          <p:cNvPr id="6" name="Table 5"/>
          <p:cNvGraphicFramePr>
            <a:graphicFrameLocks noGrp="1"/>
          </p:cNvGraphicFramePr>
          <p:nvPr/>
        </p:nvGraphicFramePr>
        <p:xfrm>
          <a:off x="548640" y="1965960"/>
          <a:ext cx="11064240" cy="1536192"/>
        </p:xfrm>
        <a:graphic>
          <a:graphicData uri="http://schemas.openxmlformats.org/drawingml/2006/table">
            <a:tbl>
              <a:tblPr firstRow="1" bandRow="1">
                <a:tableStyleId>{5C22544A-7EE6-4342-B048-85BDC9FD1C3A}</a:tableStyleId>
              </a:tblPr>
              <a:tblGrid>
                <a:gridCol w="3688080"/>
                <a:gridCol w="3688080"/>
                <a:gridCol w="3688080"/>
              </a:tblGrid>
              <a:tr h="384048">
                <a:tc>
                  <a:txBody>
                    <a:bodyPr/>
                    <a:lstStyle/>
                    <a:p>
                      <a:r>
                        <a:rPr sz="1000" b="1">
                          <a:solidFill>
                            <a:srgbClr val="FFFFFF"/>
                          </a:solidFill>
                          <a:latin typeface="Arial"/>
                        </a:rPr>
                        <a:t>Limit</a:t>
                      </a:r>
                    </a:p>
                  </a:txBody>
                  <a:tcPr>
                    <a:solidFill>
                      <a:srgbClr val="003366"/>
                    </a:solidFill>
                  </a:tcPr>
                </a:tc>
                <a:tc>
                  <a:txBody>
                    <a:bodyPr/>
                    <a:lstStyle/>
                    <a:p>
                      <a:r>
                        <a:rPr sz="1000" b="1">
                          <a:solidFill>
                            <a:srgbClr val="FFFFFF"/>
                          </a:solidFill>
                          <a:latin typeface="Arial"/>
                        </a:rPr>
                        <a:t>Amount</a:t>
                      </a:r>
                    </a:p>
                  </a:txBody>
                  <a:tcPr>
                    <a:solidFill>
                      <a:srgbClr val="003366"/>
                    </a:solidFill>
                  </a:tcPr>
                </a:tc>
                <a:tc>
                  <a:txBody>
                    <a:bodyPr/>
                    <a:lstStyle/>
                    <a:p>
                      <a:r>
                        <a:rPr sz="1000" b="1">
                          <a:solidFill>
                            <a:srgbClr val="FFFFFF"/>
                          </a:solidFill>
                          <a:latin typeface="Arial"/>
                        </a:rPr>
                        <a:t>Why</a:t>
                      </a:r>
                    </a:p>
                  </a:txBody>
                  <a:tcPr>
                    <a:solidFill>
                      <a:srgbClr val="003366"/>
                    </a:solidFill>
                  </a:tcPr>
                </a:tc>
              </a:tr>
              <a:tr h="384048">
                <a:tc>
                  <a:txBody>
                    <a:bodyPr/>
                    <a:lstStyle/>
                    <a:p>
                      <a:r>
                        <a:rPr sz="1000" b="0">
                          <a:solidFill>
                            <a:srgbClr val="222833"/>
                          </a:solidFill>
                          <a:latin typeface="Arial"/>
                        </a:rPr>
                        <a:t>Duration</a:t>
                      </a:r>
                    </a:p>
                  </a:txBody>
                  <a:tcPr>
                    <a:solidFill>
                      <a:srgbClr val="F1F5FB"/>
                    </a:solidFill>
                  </a:tcPr>
                </a:tc>
                <a:tc>
                  <a:txBody>
                    <a:bodyPr/>
                    <a:lstStyle/>
                    <a:p>
                      <a:r>
                        <a:rPr sz="1000" b="0">
                          <a:solidFill>
                            <a:srgbClr val="222833"/>
                          </a:solidFill>
                          <a:latin typeface="Arial"/>
                        </a:rPr>
                        <a:t>14 days</a:t>
                      </a:r>
                    </a:p>
                  </a:txBody>
                  <a:tcPr>
                    <a:solidFill>
                      <a:srgbClr val="F1F5FB"/>
                    </a:solidFill>
                  </a:tcPr>
                </a:tc>
                <a:tc>
                  <a:txBody>
                    <a:bodyPr/>
                    <a:lstStyle/>
                    <a:p>
                      <a:r>
                        <a:rPr sz="1000" b="0">
                          <a:solidFill>
                            <a:srgbClr val="222833"/>
                          </a:solidFill>
                          <a:latin typeface="Arial"/>
                        </a:rPr>
                        <a:t>A trial is for getting to know the tool, not for production use.</a:t>
                      </a:r>
                    </a:p>
                  </a:txBody>
                  <a:tcPr>
                    <a:solidFill>
                      <a:srgbClr val="F1F5FB"/>
                    </a:solidFill>
                  </a:tcPr>
                </a:tc>
              </a:tr>
              <a:tr h="384048">
                <a:tc>
                  <a:txBody>
                    <a:bodyPr/>
                    <a:lstStyle/>
                    <a:p>
                      <a:r>
                        <a:rPr sz="1000" b="0">
                          <a:solidFill>
                            <a:srgbClr val="222833"/>
                          </a:solidFill>
                          <a:latin typeface="Arial"/>
                        </a:rPr>
                        <a:t>AI</a:t>
                      </a:r>
                    </a:p>
                  </a:txBody>
                  <a:tcPr>
                    <a:solidFill>
                      <a:srgbClr val="FFFFFF"/>
                    </a:solidFill>
                  </a:tcPr>
                </a:tc>
                <a:tc>
                  <a:txBody>
                    <a:bodyPr/>
                    <a:lstStyle/>
                    <a:p>
                      <a:r>
                        <a:rPr sz="1000" b="0">
                          <a:solidFill>
                            <a:srgbClr val="222833"/>
                          </a:solidFill>
                          <a:latin typeface="Arial"/>
                        </a:rPr>
                        <a:t>5 euros' worth</a:t>
                      </a:r>
                    </a:p>
                  </a:txBody>
                  <a:tcPr>
                    <a:solidFill>
                      <a:srgbClr val="FFFFFF"/>
                    </a:solidFill>
                  </a:tcPr>
                </a:tc>
                <a:tc>
                  <a:txBody>
                    <a:bodyPr/>
                    <a:lstStyle/>
                    <a:p>
                      <a:r>
                        <a:rPr sz="1000" b="0">
                          <a:solidFill>
                            <a:srgbClr val="222833"/>
                          </a:solidFill>
                          <a:latin typeface="Arial"/>
                        </a:rPr>
                        <a:t>AI panelists and analysis helpers are charged by use.</a:t>
                      </a:r>
                    </a:p>
                  </a:txBody>
                  <a:tcPr>
                    <a:solidFill>
                      <a:srgbClr val="FFFFFF"/>
                    </a:solidFill>
                  </a:tcPr>
                </a:tc>
              </a:tr>
              <a:tr h="384048">
                <a:tc>
                  <a:txBody>
                    <a:bodyPr/>
                    <a:lstStyle/>
                    <a:p>
                      <a:r>
                        <a:rPr sz="1000" b="0">
                          <a:solidFill>
                            <a:srgbClr val="222833"/>
                          </a:solidFill>
                          <a:latin typeface="Arial"/>
                        </a:rPr>
                        <a:t>Real panelists</a:t>
                      </a:r>
                    </a:p>
                  </a:txBody>
                  <a:tcPr>
                    <a:solidFill>
                      <a:srgbClr val="F1F5FB"/>
                    </a:solidFill>
                  </a:tcPr>
                </a:tc>
                <a:tc>
                  <a:txBody>
                    <a:bodyPr/>
                    <a:lstStyle/>
                    <a:p>
                      <a:r>
                        <a:rPr sz="1000" b="0">
                          <a:solidFill>
                            <a:srgbClr val="222833"/>
                          </a:solidFill>
                          <a:latin typeface="Arial"/>
                        </a:rPr>
                        <a:t>10</a:t>
                      </a:r>
                    </a:p>
                  </a:txBody>
                  <a:tcPr>
                    <a:solidFill>
                      <a:srgbClr val="F1F5FB"/>
                    </a:solidFill>
                  </a:tcPr>
                </a:tc>
                <a:tc>
                  <a:txBody>
                    <a:bodyPr/>
                    <a:lstStyle/>
                    <a:p>
                      <a:r>
                        <a:rPr sz="1000" b="0">
                          <a:solidFill>
                            <a:srgbClr val="222833"/>
                          </a:solidFill>
                          <a:latin typeface="Arial"/>
                        </a:rPr>
                        <a:t>Across all of your trial's studies together. AI panelists you may add freely.</a:t>
                      </a:r>
                    </a:p>
                  </a:txBody>
                  <a:tcPr>
                    <a:solidFill>
                      <a:srgbClr val="F1F5FB"/>
                    </a:solidFill>
                  </a:tcPr>
                </a:tc>
              </a:tr>
            </a:tbl>
          </a:graphicData>
        </a:graphic>
      </p:graphicFrame>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2</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Tell us what didn't work</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2</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At the bottom of the screen there is Share an observation. Use it freely. The valuable part is not that something was broken, but where you looked first and what you expected to happen. Pronoia's most common defect is a feature that exists but cannot be reached from the screen where it is needed — and only a new user can see that.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