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097280"/>
            <a:ext cx="4937760" cy="4937760"/>
          </a:xfrm>
          <a:prstGeom prst="ellipse">
            <a:avLst/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778240" y="-1097280"/>
            <a:ext cx="4937760" cy="4937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5000" b="1" i="0">
                <a:solidFill>
                  <a:srgbClr val="164C86"/>
                </a:solidFill>
                <a:latin typeface="Arial"/>
              </a:rPr>
              <a:t>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7680960" cy="27432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1" i="0">
                <a:solidFill>
                  <a:srgbClr val="FF9900"/>
                </a:solidFill>
                <a:latin typeface="Arial"/>
              </a:rPr>
              <a:t>USER GUIDE</a:t>
            </a:r>
          </a:p>
          <a:p>
            <a:r>
              <a:rPr sz="4000" b="1" i="0">
                <a:solidFill>
                  <a:srgbClr val="FFFFFF"/>
                </a:solidFill>
                <a:latin typeface="Arial"/>
              </a:rPr>
              <a:t>Integration</a:t>
            </a:r>
          </a:p>
          <a:p>
            <a:r>
              <a:rPr sz="1600" b="0" i="0">
                <a:solidFill>
                  <a:srgbClr val="CFDDEE"/>
                </a:solidFill>
                <a:latin typeface="Arial"/>
              </a:rPr>
              <a:t>Delphi ecosystem — user guides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760720"/>
            <a:ext cx="1005840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200" b="0" i="0">
                <a:solidFill>
                  <a:srgbClr val="BCD3EA"/>
                </a:solidFill>
                <a:latin typeface="Arial"/>
              </a:rPr>
              <a:t>English · Version 1.0 · 2026-09-24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Integration: Plan → Pronoia → DAE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whole arc end-to-end: three stages, two ecosystems and the two handoffs that join them.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A panelist experiences one study — its rounds, its feedback, its Home view. The facilitator runs something larger. Their process spans three stages — design, collection and analysis — and reaches across two connected ecosystems. Pronoia is the bridge between them.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Planning (DPE) → Planning Handoff Package → Facilitation (Pronoia) → Export contract → Analysis (DAE)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Upstream sits the Delphi Planning Ecosystem (DPE), where the study is designed. Downstream sits the Delphi Analysis Ecosystem (DAE), where the collected material is interpreted. Pronoia is the data-collection layer in the middle: it receives a finished design, runs the study, validates the result, and hands a clean dataset on to analysis.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Why this matters for the facilitator. The quality of the analysis is decided long before analysis begins — in how the study is designed and how cleanly it is collected. Owning the whole arc, and the two handoffs that join it, is the facilitator's core responsibility.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Integration is the top of the capability arc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Assembling a single study by hand is operating. When the handoffs carry the design from stage to stage without rebuilding, the whole chain becomes a system — infrastructure the work runs on. The through-line of this guide is exactly that shift: you stop re-assembling the study in every tool, and let the handoffs flow.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Stage 1 — Design (DPE)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Before Pronoia collects anything, the facilitator designs the study in the Planning ecosystem. Each step is a deliberate methodological choice that…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Planning step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What the facilitator decides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What it produces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Orientation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 study's logic (N / S / R / E / D / D+)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Expert vs observer panel; dialectical vs abductive theses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Pre-analysis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Futures Wheel (impacts), Relevance Tree (goals–means)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 scoped, structured view of the phenomenon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Phenomenon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What is actually being studied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 boundary of the inquiry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Panel design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 matrix, the perspective layer, the health score (PHS)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 designed epistemic space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Question architecture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 theses and their structure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 collection instrument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Simulation (optional)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Synthetic argumentation when no real panel exists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 test / seed argument set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Learning loop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Lessons carried from earlier studies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Better, evidence-based design choices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Stage 2 — Collection (Pronoia)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This is the facilitator's operational core. In brief, the facilitator opens Round 0 as an AI-assisted intake (motivating participants and mapping the…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8080"/>
                <a:gridCol w="3688080"/>
                <a:gridCol w="368808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Level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How the facilitator spurs movement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Effect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 whole panel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Pace the phase advance; open the result graph and pulse at the right moment; broadcast reminders and messages; choose the visibility stance; supplement the panel between rounds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Sustains momentum and collective movement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Groups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Surface the group comparison across the matrix axes; highlight that one group has moved while another has not; add perspective theses where a viewpoint is thin; recruit roles to cover blind spots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Drives differential movement and cross-position dialogue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Individuals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The live Home view with its "since your last visit" digest; direct nudges and personal messages; recognition of contributions; per-panelist reminders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Pulls each panelist back to revise and learn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Stage 2 — Collection (Pronoia) — 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9808" y="168249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57276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Panel-composition gates — the orientation-specific minimums (matrix size, stakeholder groups or observation distances, domains or outside roles, decision-maker rules).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46304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464808" y="168249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20840" y="157276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Epistemic coverage — the argument space read as a coverage map; thin coverage is a prompt to supplement the panel before closing.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06324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49808" y="328269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317296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the orientation and panel matrix type;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306324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464808" y="328269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20840" y="317296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the argument space — theses × panel members and their arguments;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66344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49808" y="488289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05840" y="477316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the epistemic coverage — how much of the argument map is filled;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466344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6464808" y="488289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720840" y="477316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the perspective summary — health score, dominant perspectives and named blind spots;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Stage 2 — Collection (Pronoia) — 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5440680" cy="1371600"/>
          </a:xfrm>
          <a:prstGeom prst="roundRect">
            <a:avLst>
              <a:gd name="adj" fmla="val 6000"/>
            </a:avLst>
          </a:prstGeom>
          <a:solidFill>
            <a:srgbClr val="EAF1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9808" y="1682496"/>
            <a:ext cx="146304" cy="146304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572768"/>
            <a:ext cx="4800600" cy="1152144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250" b="0" i="0">
                <a:solidFill>
                  <a:srgbClr val="222833"/>
                </a:solidFill>
                <a:latin typeface="Arial"/>
              </a:rPr>
              <a:t>the validation status — confirming the dataset passed its gates.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Stage 3 — Analysis (DAE)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98448"/>
            <a:ext cx="11064240" cy="6400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300" b="0" i="1">
                <a:solidFill>
                  <a:srgbClr val="8A93A3"/>
                </a:solidFill>
                <a:latin typeface="Arial"/>
              </a:rPr>
              <a:t>In the DAE ecosystem the collected material is interpreted through a gated pipeline. The facilitator commissions and oversees it rather than running…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965960"/>
          <a:ext cx="11064240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2120"/>
                <a:gridCol w="5532120"/>
              </a:tblGrid>
              <a:tr h="384048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DAE phase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What it does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Foundation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Validates the panel and builds the quantitative base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Content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Analyses arguments, dialogue and discourse, including the epistemic coding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System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Reads depth, dynamics and purpose (causal layers, transitions, soft systems)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Futures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Surfaces weak signals and maps structural tensions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Synthesis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Integrates every lens into a grand synthesis, with perspective depth</a:t>
                      </a:r>
                    </a:p>
                  </a:txBody>
                  <a:tcPr>
                    <a:solidFill>
                      <a:srgbClr val="F1F5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Report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222833"/>
                          </a:solidFill>
                          <a:latin typeface="Arial"/>
                        </a:rPr>
                        <a:t>Builds scenarios and audience-specific stakeholder reports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Closing the loop — learning across studies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arc is not a straight line but a cycle. Both ecosystems keep a memory: the planning side records each design and its lessons, the analysis side keeps a case library of completed runs. The facilitator feeds these lessons back into the next study's design — so each Delphi run makes the next one better.</a:t>
            </a:r>
          </a:p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The facilitator's through-line. Design well, collect cleanly, analyse rigorously, and learn from the result. Pronoia is where that arc is held together — the point where a designed study becomes trustworthy data, ready for interpretation.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457200"/>
            <a:ext cx="566928" cy="566928"/>
          </a:xfrm>
          <a:prstGeom prst="ellipse">
            <a:avLst/>
          </a:prstGeom>
          <a:solidFill>
            <a:srgbClr val="0033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 i="0">
                <a:solidFill>
                  <a:srgbClr val="FFFFFF"/>
                </a:solidFill>
                <a:latin typeface="Arial"/>
              </a:rPr>
              <a:t>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457200"/>
            <a:ext cx="1042416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500" b="1" i="0">
                <a:solidFill>
                  <a:srgbClr val="003366"/>
                </a:solidFill>
                <a:latin typeface="Arial"/>
              </a:rPr>
              <a:t>The facilitator's end-to-end playbook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455664"/>
            <a:ext cx="9144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00" b="0" i="0">
                <a:solidFill>
                  <a:srgbClr val="8A93A3"/>
                </a:solidFill>
                <a:latin typeface="Arial"/>
              </a:rPr>
              <a:t>Metodix Ltd · www.metodix.eu · info@metodix.fi · eDelphi: www.edelphi.org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58200" y="1417320"/>
            <a:ext cx="3200400" cy="4892040"/>
          </a:xfrm>
          <a:prstGeom prst="roundRect">
            <a:avLst>
              <a:gd name="adj" fmla="val 4000"/>
            </a:avLst>
          </a:prstGeom>
          <a:solidFill>
            <a:srgbClr val="0B3F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000" b="1" i="0">
                <a:solidFill>
                  <a:srgbClr val="164C86"/>
                </a:solidFill>
                <a:latin typeface="Arial"/>
              </a:rPr>
              <a:t>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417320"/>
            <a:ext cx="7635240" cy="48920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>
              <a:spcAft>
                <a:spcPts val="900"/>
              </a:spcAft>
            </a:pPr>
            <a:r>
              <a:rPr sz="1400" b="0" i="0">
                <a:solidFill>
                  <a:srgbClr val="222833"/>
                </a:solidFill>
                <a:latin typeface="Arial"/>
              </a:rPr>
              <a:t>Source: Pronoia — The Facilitator's Process (Metodix, June 2026). This block reframes the same arc along the capability arc.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