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Panel design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Building the Delphi panel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How the ecosystem designs a Delphi panel: the two-axis matrix as the primary structure, context-dependent axes, roles in cells, the Hautamäki perspective layer, AI panels and their description standard, and the computational panel diagnostics (coverage, PDI, lock-in, PHS) that check a panel before data collection begins.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panel defines the entire argument space of a study: every argument is one panel member's response to one thesis, so the arguments a study can ever produce are theses × panel members. Design the panel well and its coverage — and its blind spots — are known before any data exists. This guide is the methodological centre of planning a Delphi study in the ecosystem.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(DPE) chooses orientation and drafts the panel. Facilitation (Pronoia) is where the panel is finalised, validated and gated before collection. The panel is a designed epistemic space, not a recruitment convenience.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panel as a designed epistemic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panel is not a random set of experts; its reach and gaps are deliberate and documented. The guiding principles the facilitator works with: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homogeneous panel (same education, sector, culture) is an epistemic risk and is recorded as such — even if every member is individually excellent. The target is commensurability — enough shared ground for genuine dialogue — not full consensus. Disagreement that is well covered is a feature, not a defect. And watch for lock-in: a single perspective claiming universality, which can masquerade as dialogue simply because it is loud.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two-axis matrix is primary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panel's primary structure is a two-axis matrix. Its cells hold the roles that panelist behavior is grounded in. The facilitator ultimately…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Panel 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Axis 1 (primary)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Axis 2 (secondary)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 panel (N/S/R/D)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 (research / practice / administration)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Stakeholder affiliation (public / private / civil society)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Participatory panel (E)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Concerned-party position (resident / civil servant / decision-maker / NGO)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 / theme area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Corporate strategy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Concerned-party group (leadership / staff / customers / owners)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Competence area (strategy / finance / operations / market)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Orientation sets the panel type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study orientation chosen in planning (N, S, R, E, D or D+) decides whether the panel is built as an expert matrix or an observer matrix, and…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Orientation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Panel 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Selection basis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Practical requirement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N / S / R / D (intentional)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 matrix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Expertise, stakeholder representation, competence domain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At least 3×3; ≥3 stakeholder groups; ≥2 domains; power balance considered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 (emergent)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Observer matrix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distance (inside / edge / outside), not expertise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At least 2×3; ≥3 observation distances; ≥3 "outside" roles; no decision-makers; each role names its position and "what it sees"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D+ (four-path)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Two parallel panels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Intentional and emergent in parallel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Both requirement sets apply independently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Perspective: position + view (Hautamäki)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optional but recommended perspective layer rests on a simple idea: perspective = position + view. The same phenomenon genuinely looks different…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Attribute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it captures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position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Where the member stands relative to the phenomenon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inside / edge / outside / below / above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Epistemic type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kind of knowledge the member brings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formal / experiential / tacit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Value basis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standpoint's underlying values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short free text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AI panels (Route B / 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study can run wholly or partly with AI panelists — a full-AI perspective panel makes an end-to-end run possible without recruiting humans, which is valuable for testing the whole process and for human-validated AI-analysis development (AI proposes → human validates → κ/calibration → improve).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An AI panelist sits in a matrix cell (its role) and carries an explicit perspective profile that complements it. Because the AI acts on that description, it must be precise and sufficient — this is enforced by the AI Panelist Description Standard (docs/ai_panelist_description_standard.md): each AI panelist needs a filled cell (expertise × stakeholder), a distinct perspective label, the four Hautamäki dimensions (ontological / epistemological / axiological / temporal) as real descriptions, perspective_axes in [0,1], a bias direction and the model used; across the panel the labels are unique and the perspectives diverse. Route B/C also requires a GenAI disclosure, and humans stay in the loop: every AI response is reviewed before a round closes.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Reading the arguments: the epistemic lens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As arguments arrive, Pronoia reads each one on two dimensions — where the claim draws from (its knowledge base) and what it does to the thesis (its function).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Knowledge base — seven categories: EMP empirical (data, measurement) · KOK experiential (personal/professional, tacit) · NOR normative (values, ethics) · TEO theoretical (models, frameworks) · INT interest-based (stakeholder/strategic position) · EPV uncertainty (acknowledged ignorance) · IMA imaginative (vision, radical reframing).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Function — three categories: TUK supporting (reinforces the thesis) · HAS challenging (questions, weakens, refutes) · AVA opening (introduces a new viewpoint, widens the frame).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Seven knowledge bases × three functions give a 21-cell map of the argument space. Empty cells are the panel's blind spots — viewpoints that never appeared. The Epistemic Coverage Index is how many of the 21 cells are filled; a typical run fills roughly 9–14 of 21, and very low coverage signals a need to add roles that bring the missing viewpoints.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Panel diagnostics (coverage, PDI, lock-in, PHS)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Description quality is per panelist; coverage is a property of the whole panel. The ecosystem computes it deterministically — the computable core of…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Matrix coverage — filled vs empty cells (Absent cell = structural blind spot) and fill rate.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Dominance &amp; diversity per axis — aspect dominance AD% per category, the dominance class (DOMINANT &gt;50% / STRONG / MODERATE / WEAK / TRACE / ABSENT), and the Perspective Diversity Index PDI = 1 − Σ(ADᵢ/100)² (Herfindahl). Lock-in is flagged when one category exceeds 50%.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Structural PHS (0–50) — PDI×25 + (1 − maxAD/100)×25. The full Perspective Health Score also weighs awareness and openness, which are qualitative (the six-phase MaxPerspective analysis) and not inferable from a panel spec.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64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20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AI perspective spread — over perspective_axes, the spread of the AI panel across the perspective space; low spread is perspective lock-in even when the matrix looks covered.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663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53858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2760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Supplement recommendations — which categories to fill (Absent blind spots), where to reduce concentration, and how to broaden perspective spread.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Quality gates before collection begins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Before a panel is accepted it must pass orientation-specific gates that turn the principles above into checkable minimums: If a gate fails, the panel…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Intentional (N/S/R/D)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Emergent (E)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Matrix size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3×3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2×3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Stakeholder groups / observation distances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groups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distances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Domains / outside roles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2 domains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 outside roles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Decision-makers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Power balance noted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Exactly 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Per-role attribute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Expertise named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Observation position + "what it sees" named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≥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Building the panel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Ready-to-run templates give a validated starting point for each panel type — Classic foresight, Argument Delphi, Barometer, Participatory civic, Real-Time, Corporate strategy and a full-AI perspective panel — each a contract-conformant package you instantiate in one step (from the study wizard or by importing a planning package) and then edit.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working sequence for the facilitator: pick a template (or start blank) → set the two axes for your phenomenon → place roles in the cells (leaving deliberate blanks) → for AI panels, write each perspective profile to the standard → read the live diagnostics (PDI, lock-in, blind spots, structural PHS, AI spread) and act on the recommendations → pass the quality gates → begin collection.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panel is where a Delphi study's epistemic reach is decided. Everything downstream — the arguments, the analysis, the scenarios — is bounded by the space you design 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