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778240" y="-1097280"/>
            <a:ext cx="4937760" cy="4937760"/>
          </a:xfrm>
          <a:prstGeom prst="ellipse">
            <a:avLst/>
          </a:prstGeom>
          <a:solidFill>
            <a:srgbClr val="0B3F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778240" y="-1097280"/>
            <a:ext cx="4937760" cy="4937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5000" b="1" i="0">
                <a:solidFill>
                  <a:srgbClr val="164C86"/>
                </a:solidFill>
                <a:latin typeface="Arial"/>
              </a:rPr>
              <a:t>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03120"/>
            <a:ext cx="7680960" cy="27432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FF9900"/>
                </a:solidFill>
                <a:latin typeface="Arial"/>
              </a:rPr>
              <a:t>USER GUIDE</a:t>
            </a:r>
          </a:p>
          <a:p>
            <a:r>
              <a:rPr sz="4000" b="1" i="0">
                <a:solidFill>
                  <a:srgbClr val="FFFFFF"/>
                </a:solidFill>
                <a:latin typeface="Arial"/>
              </a:rPr>
              <a:t>Delphi variations</a:t>
            </a:r>
          </a:p>
          <a:p>
            <a:r>
              <a:rPr sz="1600" b="0" i="0">
                <a:solidFill>
                  <a:srgbClr val="CFDDEE"/>
                </a:solidFill>
                <a:latin typeface="Arial"/>
              </a:rPr>
              <a:t>Delphi ecosystem — user guides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760720"/>
            <a:ext cx="10058400" cy="6400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00" b="0" i="0">
                <a:solidFill>
                  <a:srgbClr val="BCD3EA"/>
                </a:solidFill>
                <a:latin typeface="Arial"/>
              </a:rPr>
              <a:t>English · Version 1.0 · 2026-09-24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•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Delphi variations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458200" y="1417320"/>
            <a:ext cx="3200400" cy="4892040"/>
          </a:xfrm>
          <a:prstGeom prst="roundRect">
            <a:avLst>
              <a:gd name="adj" fmla="val 4000"/>
            </a:avLst>
          </a:prstGeom>
          <a:solidFill>
            <a:srgbClr val="0B3F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0" b="1" i="0">
                <a:solidFill>
                  <a:srgbClr val="164C86"/>
                </a:solidFill>
                <a:latin typeface="Arial"/>
              </a:rPr>
              <a:t>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17320"/>
            <a:ext cx="7635240" cy="48920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The four base Delphi variations (Argument, Classic, Real-Time and Barometer Delphi) — what each is and when to use it — plus the ready-to-run templates that instantiate a variation and panel for different purposes.</a:t>
            </a:r>
          </a:p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A study's variation decides how responses are collected and how movement is tracked over time. It sits alongside the orientation (N/S/R/E/D/D+) chosen in planning, and it sets the collection key and the lead indicator the analysis uses. The names are proper names and the same in every language: Argument Delphi, Classic Delphi, Real-Time Delphi, Barometer Delphi. The value stored in the contract is a different thing from the display name (the value for Classic Delphi is still Classical).</a:t>
            </a:r>
          </a:p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The variation is an editable contract block; if absent, the default is Argument / round / CDI (backward compatible). Common to all four: Round 0 (orientation) belongs to every one, and dialogue exists in every one — the variations differ in where in the round the dialogue sits, not in whether it exists.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•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Templates for different purposes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98448"/>
            <a:ext cx="11064240" cy="6400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0" i="1">
                <a:solidFill>
                  <a:srgbClr val="8A93A3"/>
                </a:solidFill>
                <a:latin typeface="Arial"/>
              </a:rPr>
              <a:t>Ready-to-run templates pair a variation with a panel and starter theses, so you can instantiate a complete study in one step — from the new-study…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8640" y="1965960"/>
          <a:ext cx="11064240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8080"/>
                <a:gridCol w="3688080"/>
                <a:gridCol w="3688080"/>
              </a:tblGrid>
              <a:tr h="384048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Template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Base variation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Purpose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Classic foresight Delphi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Classical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General foresight baseline (probability/desirability + rationale).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Argument Delphi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Argument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Dialectical, polyphonic process with 7×3 epistemic coding.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Barometer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Barometer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Longitudinal trend monitoring across waves.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Participatory civic Delphi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Classical (observer / E)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Participatory foresight (e.g. local development); Asianosaisuus × expertise.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Real-Time Delphi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Real-Time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Fast, asynchronous continuous window.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Corporate strategy Delphi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Argument (hybrid)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Argumentative rounds + a consensus final round; org groups × competence.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Full-AI perspective panel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Argument (Route B)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End-to-end AI-panelist run (Hautamäki perspectives) — for full-process testing and human-validated AI-analysis development.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•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Real-Time Delphi — how to run 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458200" y="1417320"/>
            <a:ext cx="3200400" cy="4892040"/>
          </a:xfrm>
          <a:prstGeom prst="roundRect">
            <a:avLst>
              <a:gd name="adj" fmla="val 4000"/>
            </a:avLst>
          </a:prstGeom>
          <a:solidFill>
            <a:srgbClr val="0B3F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0" b="1" i="0">
                <a:solidFill>
                  <a:srgbClr val="164C86"/>
                </a:solidFill>
                <a:latin typeface="Arial"/>
              </a:rPr>
              <a:t>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17320"/>
            <a:ext cx="7635240" cy="48920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A one-open-round Delphi in practice: what the software does for you, what you follow when there is no round-to-round comparison, and what simply does not exist in an RTD study.</a:t>
            </a:r>
          </a:p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Real-Time Delphi is the variation with one round that is open from the start — for answering and for dialogue at the same time. A panellist waits for nothing: they see the theses and the panel's discussion immediately, answer at their own pace, and can come back and change their position for as long as the study is open.</a:t>
            </a:r>
          </a:p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In the contract the variation is Real-Time, the collection key is window and the lead indicator is RCI. The three travel together: the collection key says the collection period is a window rather than a round, and the indicator says what the analysis reads.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•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When to choose RTD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458200" y="1417320"/>
            <a:ext cx="3200400" cy="4892040"/>
          </a:xfrm>
          <a:prstGeom prst="roundRect">
            <a:avLst>
              <a:gd name="adj" fmla="val 4000"/>
            </a:avLst>
          </a:prstGeom>
          <a:solidFill>
            <a:srgbClr val="0B3F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0" b="1" i="0">
                <a:solidFill>
                  <a:srgbClr val="164C86"/>
                </a:solidFill>
                <a:latin typeface="Arial"/>
              </a:rPr>
              <a:t>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17320"/>
            <a:ext cx="7635240" cy="48920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RTD suits a study where time is short and participants are scattered. It is asynchronous: each person takes part when they can, and nobody waits for a round to close. It also suits a fast-moving phenomenon, where the gap between two rounds would already have dated the question.</a:t>
            </a:r>
          </a:p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RTD does not fix the aim. It can aim at consensus or at dissensus — the aim is resolved per thesis, not by the variation. This differs from Classic and Argument Delphi, where the aim is a property of the whole study. In practice: if you want the panel to seek common ground on this thesis but map disagreement on that one, RTD gives you that without splitting the study in two.</a:t>
            </a:r>
          </a:p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What RTD does not replace: if you want to see how the panel moved — that someone changed position after reading others' reasoning — you need two rounds. Movement is the difference between two measurements, and a single measurement has no difference to compute. That is the price of RTD, and it is worth knowing before the variation is chosen rather than after.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•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What the software does for you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98448"/>
            <a:ext cx="11064240" cy="6400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0" i="1">
                <a:solidFill>
                  <a:srgbClr val="8A93A3"/>
                </a:solidFill>
                <a:latin typeface="Arial"/>
              </a:rPr>
              <a:t>The single-round nature is not a rule you have to remember to follow — it is built in: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965960"/>
            <a:ext cx="5440680" cy="1371600"/>
          </a:xfrm>
          <a:prstGeom prst="roundRect">
            <a:avLst>
              <a:gd name="adj" fmla="val 6000"/>
            </a:avLst>
          </a:prstGeom>
          <a:solidFill>
            <a:srgbClr val="EAF1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49808" y="2185416"/>
            <a:ext cx="146304" cy="146304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2075688"/>
            <a:ext cx="4800600" cy="115214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250" b="0" i="0">
                <a:solidFill>
                  <a:srgbClr val="222833"/>
                </a:solidFill>
                <a:latin typeface="Arial"/>
              </a:rPr>
              <a:t>The wizard does not ask for a number of rounds. The round count is not a question but a property of the variation, and in RTD it is one. (Before 5 September 2026 the wizard asked every variation, defaulting to 2 — a choice that does not exist.)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1965960"/>
            <a:ext cx="5440680" cy="1371600"/>
          </a:xfrm>
          <a:prstGeom prst="roundRect">
            <a:avLst>
              <a:gd name="adj" fmla="val 6000"/>
            </a:avLst>
          </a:prstGeom>
          <a:solidFill>
            <a:srgbClr val="EAF1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464808" y="2185416"/>
            <a:ext cx="146304" cy="146304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720840" y="2075688"/>
            <a:ext cx="4800600" cy="115214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250" b="0" i="0">
                <a:solidFill>
                  <a:srgbClr val="222833"/>
                </a:solidFill>
                <a:latin typeface="Arial"/>
              </a:rPr>
              <a:t>The server refuses a second round. POST /rounds answers 409 single_round_mode. You cannot drift into a multi-round setting by accident.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3566160"/>
            <a:ext cx="5440680" cy="1371600"/>
          </a:xfrm>
          <a:prstGeom prst="roundRect">
            <a:avLst>
              <a:gd name="adj" fmla="val 6000"/>
            </a:avLst>
          </a:prstGeom>
          <a:solidFill>
            <a:srgbClr val="EAF1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49808" y="3785616"/>
            <a:ext cx="146304" cy="146304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05840" y="3675888"/>
            <a:ext cx="4800600" cy="115214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250" b="0" i="0">
                <a:solidFill>
                  <a:srgbClr val="222833"/>
                </a:solidFill>
                <a:latin typeface="Arial"/>
              </a:rPr>
              <a:t>All phases are open. Response, dialogue and revision are all open at once in RTD. That is why the phase bar carries no round number: it says open round, not "Round 1".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63640" y="3566160"/>
            <a:ext cx="5440680" cy="1371600"/>
          </a:xfrm>
          <a:prstGeom prst="roundRect">
            <a:avLst>
              <a:gd name="adj" fmla="val 6000"/>
            </a:avLst>
          </a:prstGeom>
          <a:solidFill>
            <a:srgbClr val="EAF1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464808" y="3785616"/>
            <a:ext cx="146304" cy="146304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720840" y="3675888"/>
            <a:ext cx="4800600" cy="115214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250" b="0" i="0">
                <a:solidFill>
                  <a:srgbClr val="222833"/>
                </a:solidFill>
                <a:latin typeface="Arial"/>
              </a:rPr>
              <a:t>The movement panel says outright that movement is not computed. It is not an empty box but an explicit message — in a single-round study there is no between-round movement.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•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Planning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458200" y="1417320"/>
            <a:ext cx="3200400" cy="4892040"/>
          </a:xfrm>
          <a:prstGeom prst="roundRect">
            <a:avLst>
              <a:gd name="adj" fmla="val 4000"/>
            </a:avLst>
          </a:prstGeom>
          <a:solidFill>
            <a:srgbClr val="0B3F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0" b="1" i="0">
                <a:solidFill>
                  <a:srgbClr val="164C86"/>
                </a:solidFill>
                <a:latin typeface="Arial"/>
              </a:rPr>
              <a:t>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17320"/>
            <a:ext cx="7635240" cy="48920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Planning follows the same route as in any other variation: orientation, phenomenon, panel, question architecture.</a:t>
            </a:r>
          </a:p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Round 0 belongs to RTD too. It is the orientation and key-informant stage, and it is the only numbered step before that one round. Round 0 material is intake — it is not panel data and does not travel into the analysis as responses.</a:t>
            </a:r>
          </a:p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Keep the number of theses moderate. Because everything is open at once, the panellist sees the whole workload at first glance. In a multi-round setting the work is spread across rounds; here it is not.</a:t>
            </a:r>
          </a:p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Require reasoning. The value of RTD comes from panellists reading each other's reasoning and responding to it within the same window. Without reasoning what remains is a survey with a comment box.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•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While the study runs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458200" y="1417320"/>
            <a:ext cx="3200400" cy="4892040"/>
          </a:xfrm>
          <a:prstGeom prst="roundRect">
            <a:avLst>
              <a:gd name="adj" fmla="val 4000"/>
            </a:avLst>
          </a:prstGeom>
          <a:solidFill>
            <a:srgbClr val="0B3F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0" b="1" i="0">
                <a:solidFill>
                  <a:srgbClr val="164C86"/>
                </a:solidFill>
                <a:latin typeface="Arial"/>
              </a:rPr>
              <a:t>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17320"/>
            <a:ext cx="7635240" cy="48920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With no round comparison, you follow three things:</a:t>
            </a:r>
          </a:p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The facilitator's role is lighter than in a multi-round Delphi: no rounds are opened or closed, no theses are rewritten between rounds. What remains is what matters most in RTD — keeping the discussion alive. If dialogue fades, you address it with a message to the panel, not with a new round.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•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Closing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458200" y="1417320"/>
            <a:ext cx="3200400" cy="4892040"/>
          </a:xfrm>
          <a:prstGeom prst="roundRect">
            <a:avLst>
              <a:gd name="adj" fmla="val 4000"/>
            </a:avLst>
          </a:prstGeom>
          <a:solidFill>
            <a:srgbClr val="0B3F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0" b="1" i="0">
                <a:solidFill>
                  <a:srgbClr val="164C86"/>
                </a:solidFill>
                <a:latin typeface="Arial"/>
              </a:rPr>
              <a:t>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17320"/>
            <a:ext cx="7635240" cy="48920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The study ends when the facilitator ends it. The window does not close by itself and the round does not "fill up". Closing is therefore a real decision, and it is worth telling the panel in advance — otherwise a participant does not know whether there is still time to come back.</a:t>
            </a:r>
          </a:p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The discussion of a closed study remains readable.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•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What an RTD study does not have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98448"/>
            <a:ext cx="11064240" cy="6400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0" i="1">
                <a:solidFill>
                  <a:srgbClr val="8A93A3"/>
                </a:solidFill>
                <a:latin typeface="Arial"/>
              </a:rPr>
              <a:t>These belong to multi-round variations and are not worth looking for in an RTD study: If you find yourself needing one of these, the variation is the…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965960"/>
            <a:ext cx="5440680" cy="1371600"/>
          </a:xfrm>
          <a:prstGeom prst="roundRect">
            <a:avLst>
              <a:gd name="adj" fmla="val 6000"/>
            </a:avLst>
          </a:prstGeom>
          <a:solidFill>
            <a:srgbClr val="EAF1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49808" y="2185416"/>
            <a:ext cx="146304" cy="146304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2075688"/>
            <a:ext cx="4800600" cy="115214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250" b="0" i="0">
                <a:solidFill>
                  <a:srgbClr val="222833"/>
                </a:solidFill>
                <a:latin typeface="Arial"/>
              </a:rPr>
              <a:t>round comparison and movement analysis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1965960"/>
            <a:ext cx="5440680" cy="1371600"/>
          </a:xfrm>
          <a:prstGeom prst="roundRect">
            <a:avLst>
              <a:gd name="adj" fmla="val 6000"/>
            </a:avLst>
          </a:prstGeom>
          <a:solidFill>
            <a:srgbClr val="EAF1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464808" y="2185416"/>
            <a:ext cx="146304" cy="146304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720840" y="2075688"/>
            <a:ext cx="4800600" cy="115214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250" b="0" i="0">
                <a:solidFill>
                  <a:srgbClr val="222833"/>
                </a:solidFill>
                <a:latin typeface="Arial"/>
              </a:rPr>
              <a:t>a pause between rounds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3566160"/>
            <a:ext cx="5440680" cy="1371600"/>
          </a:xfrm>
          <a:prstGeom prst="roundRect">
            <a:avLst>
              <a:gd name="adj" fmla="val 6000"/>
            </a:avLst>
          </a:prstGeom>
          <a:solidFill>
            <a:srgbClr val="EAF1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49808" y="3785616"/>
            <a:ext cx="146304" cy="146304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05840" y="3675888"/>
            <a:ext cx="4800600" cy="115214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250" b="0" i="0">
                <a:solidFill>
                  <a:srgbClr val="222833"/>
                </a:solidFill>
                <a:latin typeface="Arial"/>
              </a:rPr>
              <a:t>a notification that a new round has opened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63640" y="3566160"/>
            <a:ext cx="5440680" cy="1371600"/>
          </a:xfrm>
          <a:prstGeom prst="roundRect">
            <a:avLst>
              <a:gd name="adj" fmla="val 6000"/>
            </a:avLst>
          </a:prstGeom>
          <a:solidFill>
            <a:srgbClr val="EAF1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464808" y="3785616"/>
            <a:ext cx="146304" cy="146304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720840" y="3675888"/>
            <a:ext cx="4800600" cy="115214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250" b="0" i="0">
                <a:solidFill>
                  <a:srgbClr val="222833"/>
                </a:solidFill>
                <a:latin typeface="Arial"/>
              </a:rPr>
              <a:t>a round number in the phase bar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166360"/>
            <a:ext cx="5440680" cy="1371600"/>
          </a:xfrm>
          <a:prstGeom prst="roundRect">
            <a:avLst>
              <a:gd name="adj" fmla="val 6000"/>
            </a:avLst>
          </a:prstGeom>
          <a:solidFill>
            <a:srgbClr val="EAF1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49808" y="5385816"/>
            <a:ext cx="146304" cy="146304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05840" y="5276088"/>
            <a:ext cx="4800600" cy="115214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250" b="0" i="0">
                <a:solidFill>
                  <a:srgbClr val="222833"/>
                </a:solidFill>
                <a:latin typeface="Arial"/>
              </a:rPr>
              <a:t>retiring a thesis — that belongs to Barometer Delphi only, and the server forbids it elsewhere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